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6" r:id="rId2"/>
    <p:sldId id="257" r:id="rId3"/>
    <p:sldId id="328" r:id="rId4"/>
    <p:sldId id="259" r:id="rId5"/>
    <p:sldId id="329" r:id="rId6"/>
    <p:sldId id="349" r:id="rId7"/>
    <p:sldId id="330" r:id="rId8"/>
    <p:sldId id="261" r:id="rId9"/>
    <p:sldId id="295" r:id="rId10"/>
    <p:sldId id="331" r:id="rId11"/>
    <p:sldId id="327" r:id="rId12"/>
    <p:sldId id="354" r:id="rId13"/>
    <p:sldId id="335" r:id="rId14"/>
    <p:sldId id="350" r:id="rId15"/>
    <p:sldId id="332" r:id="rId16"/>
    <p:sldId id="333" r:id="rId17"/>
    <p:sldId id="334" r:id="rId18"/>
    <p:sldId id="336" r:id="rId19"/>
    <p:sldId id="360" r:id="rId20"/>
    <p:sldId id="337" r:id="rId21"/>
    <p:sldId id="338" r:id="rId22"/>
    <p:sldId id="351" r:id="rId23"/>
    <p:sldId id="359" r:id="rId24"/>
    <p:sldId id="339" r:id="rId25"/>
    <p:sldId id="340" r:id="rId26"/>
    <p:sldId id="341" r:id="rId27"/>
    <p:sldId id="342" r:id="rId28"/>
    <p:sldId id="344" r:id="rId29"/>
    <p:sldId id="345" r:id="rId30"/>
    <p:sldId id="346" r:id="rId31"/>
    <p:sldId id="348" r:id="rId32"/>
  </p:sldIdLst>
  <p:sldSz cx="6546850" cy="9034463"/>
  <p:notesSz cx="6797675" cy="9926638"/>
  <p:defaultTextStyle>
    <a:defPPr>
      <a:defRPr lang="ko-KR"/>
    </a:defPPr>
    <a:lvl1pPr marL="0" algn="l" defTabSz="890306" rtl="0" eaLnBrk="1" latinLnBrk="1" hangingPunct="1">
      <a:defRPr sz="1700" kern="1200">
        <a:solidFill>
          <a:schemeClr val="tx1"/>
        </a:solidFill>
        <a:latin typeface="+mn-lt"/>
        <a:ea typeface="+mn-ea"/>
        <a:cs typeface="+mn-cs"/>
      </a:defRPr>
    </a:lvl1pPr>
    <a:lvl2pPr marL="445153" algn="l" defTabSz="890306" rtl="0" eaLnBrk="1" latinLnBrk="1" hangingPunct="1">
      <a:defRPr sz="1700" kern="1200">
        <a:solidFill>
          <a:schemeClr val="tx1"/>
        </a:solidFill>
        <a:latin typeface="+mn-lt"/>
        <a:ea typeface="+mn-ea"/>
        <a:cs typeface="+mn-cs"/>
      </a:defRPr>
    </a:lvl2pPr>
    <a:lvl3pPr marL="890306" algn="l" defTabSz="890306" rtl="0" eaLnBrk="1" latinLnBrk="1" hangingPunct="1">
      <a:defRPr sz="1700" kern="1200">
        <a:solidFill>
          <a:schemeClr val="tx1"/>
        </a:solidFill>
        <a:latin typeface="+mn-lt"/>
        <a:ea typeface="+mn-ea"/>
        <a:cs typeface="+mn-cs"/>
      </a:defRPr>
    </a:lvl3pPr>
    <a:lvl4pPr marL="1335457" algn="l" defTabSz="890306" rtl="0" eaLnBrk="1" latinLnBrk="1" hangingPunct="1">
      <a:defRPr sz="1700" kern="1200">
        <a:solidFill>
          <a:schemeClr val="tx1"/>
        </a:solidFill>
        <a:latin typeface="+mn-lt"/>
        <a:ea typeface="+mn-ea"/>
        <a:cs typeface="+mn-cs"/>
      </a:defRPr>
    </a:lvl4pPr>
    <a:lvl5pPr marL="1780610" algn="l" defTabSz="890306" rtl="0" eaLnBrk="1" latinLnBrk="1" hangingPunct="1">
      <a:defRPr sz="1700" kern="1200">
        <a:solidFill>
          <a:schemeClr val="tx1"/>
        </a:solidFill>
        <a:latin typeface="+mn-lt"/>
        <a:ea typeface="+mn-ea"/>
        <a:cs typeface="+mn-cs"/>
      </a:defRPr>
    </a:lvl5pPr>
    <a:lvl6pPr marL="2225763" algn="l" defTabSz="890306" rtl="0" eaLnBrk="1" latinLnBrk="1" hangingPunct="1">
      <a:defRPr sz="1700" kern="1200">
        <a:solidFill>
          <a:schemeClr val="tx1"/>
        </a:solidFill>
        <a:latin typeface="+mn-lt"/>
        <a:ea typeface="+mn-ea"/>
        <a:cs typeface="+mn-cs"/>
      </a:defRPr>
    </a:lvl6pPr>
    <a:lvl7pPr marL="2670916" algn="l" defTabSz="890306" rtl="0" eaLnBrk="1" latinLnBrk="1" hangingPunct="1">
      <a:defRPr sz="1700" kern="1200">
        <a:solidFill>
          <a:schemeClr val="tx1"/>
        </a:solidFill>
        <a:latin typeface="+mn-lt"/>
        <a:ea typeface="+mn-ea"/>
        <a:cs typeface="+mn-cs"/>
      </a:defRPr>
    </a:lvl7pPr>
    <a:lvl8pPr marL="3116069" algn="l" defTabSz="890306" rtl="0" eaLnBrk="1" latinLnBrk="1" hangingPunct="1">
      <a:defRPr sz="1700" kern="1200">
        <a:solidFill>
          <a:schemeClr val="tx1"/>
        </a:solidFill>
        <a:latin typeface="+mn-lt"/>
        <a:ea typeface="+mn-ea"/>
        <a:cs typeface="+mn-cs"/>
      </a:defRPr>
    </a:lvl8pPr>
    <a:lvl9pPr marL="3561220" algn="l" defTabSz="890306" rtl="0" eaLnBrk="1" latinLnBrk="1" hangingPunct="1">
      <a:defRPr sz="17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46">
          <p15:clr>
            <a:srgbClr val="A4A3A4"/>
          </p15:clr>
        </p15:guide>
        <p15:guide id="2" pos="206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  <p15:guide id="3" orient="horz" pos="3127">
          <p15:clr>
            <a:srgbClr val="A4A3A4"/>
          </p15:clr>
        </p15:guide>
        <p15:guide id="4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C89EF96-8CEA-46FF-86C4-4CE0E7609802}" styleName="밝은 스타일 3 - 강조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207" autoAdjust="0"/>
    <p:restoredTop sz="94895" autoAdjust="0"/>
  </p:normalViewPr>
  <p:slideViewPr>
    <p:cSldViewPr>
      <p:cViewPr varScale="1">
        <p:scale>
          <a:sx n="192" d="100"/>
          <a:sy n="192" d="100"/>
        </p:scale>
        <p:origin x="-1194" y="-108"/>
      </p:cViewPr>
      <p:guideLst>
        <p:guide orient="horz" pos="2846"/>
        <p:guide pos="206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4" d="100"/>
          <a:sy n="84" d="100"/>
        </p:scale>
        <p:origin x="-3954" y="-102"/>
      </p:cViewPr>
      <p:guideLst>
        <p:guide orient="horz" pos="2880"/>
        <p:guide orient="horz" pos="3127"/>
        <p:guide pos="2160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054EF6-4CF2-4E15-B04F-0B15884A9D3E}" type="datetimeFigureOut">
              <a:rPr lang="ko-KR" altLang="en-US" smtClean="0"/>
              <a:pPr/>
              <a:t>2016-08-22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2051050" y="744538"/>
            <a:ext cx="269557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406D46-E2AF-465F-BCE5-98CCF91CD3CC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9065204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90306" rtl="0" eaLnBrk="1" latinLnBrk="1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45153" algn="l" defTabSz="890306" rtl="0" eaLnBrk="1" latinLnBrk="1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90306" algn="l" defTabSz="890306" rtl="0" eaLnBrk="1" latinLnBrk="1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335457" algn="l" defTabSz="890306" rtl="0" eaLnBrk="1" latinLnBrk="1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780610" algn="l" defTabSz="890306" rtl="0" eaLnBrk="1" latinLnBrk="1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225763" algn="l" defTabSz="890306" rtl="0" eaLnBrk="1" latinLnBrk="1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670916" algn="l" defTabSz="890306" rtl="0" eaLnBrk="1" latinLnBrk="1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3116069" algn="l" defTabSz="890306" rtl="0" eaLnBrk="1" latinLnBrk="1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561220" algn="l" defTabSz="890306" rtl="0" eaLnBrk="1" latinLnBrk="1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406D46-E2AF-465F-BCE5-98CCF91CD3CC}" type="slidenum">
              <a:rPr lang="ko-KR" altLang="en-US" smtClean="0"/>
              <a:pPr/>
              <a:t>3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406D46-E2AF-465F-BCE5-98CCF91CD3CC}" type="slidenum">
              <a:rPr lang="ko-KR" altLang="en-US" smtClean="0"/>
              <a:pPr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6349970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218229" y="225862"/>
            <a:ext cx="3855367" cy="305343"/>
          </a:xfrm>
          <a:prstGeom prst="rect">
            <a:avLst/>
          </a:prstGeom>
          <a:noFill/>
        </p:spPr>
        <p:txBody>
          <a:bodyPr wrap="square" lIns="89031" tIns="44515" rIns="89031" bIns="44515" rtlCol="0">
            <a:spAutoFit/>
          </a:bodyPr>
          <a:lstStyle/>
          <a:p>
            <a:r>
              <a:rPr lang="en-US" altLang="ko-KR" sz="700" dirty="0" err="1" smtClean="0"/>
              <a:t>ez</a:t>
            </a:r>
            <a:r>
              <a:rPr lang="en-US" altLang="ko-KR" sz="700" dirty="0" smtClean="0"/>
              <a:t>-Caster(EN3) – </a:t>
            </a:r>
            <a:r>
              <a:rPr lang="en-US" altLang="ko-KR" sz="700" dirty="0" err="1" smtClean="0"/>
              <a:t>Encoder+Modulator</a:t>
            </a:r>
            <a:r>
              <a:rPr lang="en-US" altLang="ko-KR" sz="700" dirty="0"/>
              <a:t> / Manual </a:t>
            </a:r>
            <a:r>
              <a:rPr lang="en-US" altLang="ko-KR" sz="700" dirty="0" smtClean="0"/>
              <a:t>v</a:t>
            </a:r>
            <a:r>
              <a:rPr lang="en-US" altLang="ko-KR" sz="700" baseline="0" dirty="0" smtClean="0"/>
              <a:t>1.32</a:t>
            </a:r>
            <a:endParaRPr lang="en-US" altLang="ko-KR" sz="700" dirty="0"/>
          </a:p>
          <a:p>
            <a:r>
              <a:rPr lang="en-US" altLang="ko-KR" sz="700" dirty="0"/>
              <a:t>Updated </a:t>
            </a:r>
            <a:r>
              <a:rPr lang="en-US" altLang="ko-KR" sz="700" dirty="0" smtClean="0"/>
              <a:t>May.</a:t>
            </a:r>
            <a:r>
              <a:rPr lang="en-US" altLang="ko-KR" sz="700" baseline="0" dirty="0" smtClean="0"/>
              <a:t> 2016</a:t>
            </a:r>
            <a:endParaRPr lang="ko-KR" altLang="ko-KR" sz="700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218229" y="8671026"/>
            <a:ext cx="3855367" cy="197621"/>
          </a:xfrm>
          <a:prstGeom prst="rect">
            <a:avLst/>
          </a:prstGeom>
          <a:noFill/>
        </p:spPr>
        <p:txBody>
          <a:bodyPr wrap="square" lIns="89031" tIns="44515" rIns="89031" bIns="44515" rtlCol="0">
            <a:spAutoFit/>
          </a:bodyPr>
          <a:lstStyle/>
          <a:p>
            <a:r>
              <a:rPr lang="en-US" altLang="ko-KR" sz="700" b="1" dirty="0"/>
              <a:t>Chapter No. </a:t>
            </a:r>
            <a:r>
              <a:rPr lang="en-US" altLang="ko-KR" sz="700" b="1" dirty="0" smtClean="0"/>
              <a:t>1-4</a:t>
            </a:r>
            <a:endParaRPr lang="ko-KR" altLang="ko-KR" sz="700" dirty="0"/>
          </a:p>
        </p:txBody>
      </p:sp>
      <p:pic>
        <p:nvPicPr>
          <p:cNvPr id="5" name="그림 4" descr="new_black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5254625" y="250031"/>
            <a:ext cx="987425" cy="1692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F4A80-8D8F-4211-BEF4-F55C54826D42}" type="datetime1">
              <a:rPr lang="ko-KR" altLang="en-US" smtClean="0"/>
              <a:pPr/>
              <a:t>2016-08-22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6618E-3C0E-4137-85B4-3A0BFE7A5F2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4746467" y="361799"/>
            <a:ext cx="1473041" cy="7708572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327343" y="361799"/>
            <a:ext cx="4310009" cy="7708572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D4C0E-ADF3-47DE-9191-8B54623605E3}" type="datetime1">
              <a:rPr lang="ko-KR" altLang="en-US" smtClean="0"/>
              <a:pPr/>
              <a:t>2016-08-22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6618E-3C0E-4137-85B4-3A0BFE7A5F2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218229" y="301150"/>
            <a:ext cx="3855367" cy="197621"/>
          </a:xfrm>
          <a:prstGeom prst="rect">
            <a:avLst/>
          </a:prstGeom>
          <a:noFill/>
        </p:spPr>
        <p:txBody>
          <a:bodyPr wrap="square" lIns="89031" tIns="44515" rIns="89031" bIns="44515" rtlCol="0">
            <a:spAutoFit/>
          </a:bodyPr>
          <a:lstStyle/>
          <a:p>
            <a:r>
              <a:rPr lang="en-US" altLang="ko-KR" sz="700" dirty="0" err="1" smtClean="0"/>
              <a:t>ez</a:t>
            </a:r>
            <a:r>
              <a:rPr lang="en-US" altLang="ko-KR" sz="700" dirty="0" smtClean="0"/>
              <a:t>-Caster(EN3) – </a:t>
            </a:r>
            <a:r>
              <a:rPr lang="en-US" altLang="ko-KR" sz="700" dirty="0" err="1" smtClean="0"/>
              <a:t>Encoder+Modulator</a:t>
            </a:r>
            <a:r>
              <a:rPr lang="en-US" altLang="ko-KR" sz="700" dirty="0" smtClean="0"/>
              <a:t> / Manual v</a:t>
            </a:r>
            <a:r>
              <a:rPr lang="en-US" altLang="ko-KR" sz="700" baseline="0" dirty="0" smtClean="0"/>
              <a:t>1.32</a:t>
            </a:r>
            <a:endParaRPr lang="en-US" altLang="ko-KR" sz="700" dirty="0"/>
          </a:p>
        </p:txBody>
      </p:sp>
      <p:pic>
        <p:nvPicPr>
          <p:cNvPr id="3" name="Picture 3" descr="D:\회사자료\0.로고-증서\new_black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79535" y="301149"/>
            <a:ext cx="849087" cy="150575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 userDrawn="1"/>
        </p:nvSpPr>
        <p:spPr>
          <a:xfrm>
            <a:off x="218229" y="8658027"/>
            <a:ext cx="3855367" cy="197621"/>
          </a:xfrm>
          <a:prstGeom prst="rect">
            <a:avLst/>
          </a:prstGeom>
          <a:noFill/>
        </p:spPr>
        <p:txBody>
          <a:bodyPr wrap="square" lIns="89031" tIns="44515" rIns="89031" bIns="44515" rtlCol="0">
            <a:spAutoFit/>
          </a:bodyPr>
          <a:lstStyle/>
          <a:p>
            <a:r>
              <a:rPr lang="en-US" altLang="ko-KR" sz="700" b="1" dirty="0"/>
              <a:t>Chapter No. </a:t>
            </a:r>
            <a:r>
              <a:rPr lang="en-US" altLang="ko-KR" sz="700" b="1" dirty="0" smtClean="0"/>
              <a:t>1-4</a:t>
            </a:r>
            <a:endParaRPr lang="ko-KR" altLang="ko-KR" sz="700" dirty="0"/>
          </a:p>
        </p:txBody>
      </p:sp>
      <p:cxnSp>
        <p:nvCxnSpPr>
          <p:cNvPr id="6" name="직선 연결선 5"/>
          <p:cNvCxnSpPr/>
          <p:nvPr userDrawn="1"/>
        </p:nvCxnSpPr>
        <p:spPr>
          <a:xfrm>
            <a:off x="290972" y="527010"/>
            <a:ext cx="5964908" cy="0"/>
          </a:xfrm>
          <a:prstGeom prst="line">
            <a:avLst/>
          </a:prstGeom>
          <a:ln w="317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17156" y="5805480"/>
            <a:ext cx="5564823" cy="1794345"/>
          </a:xfrm>
        </p:spPr>
        <p:txBody>
          <a:bodyPr anchor="t"/>
          <a:lstStyle>
            <a:lvl1pPr algn="l">
              <a:defRPr sz="38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17156" y="3829192"/>
            <a:ext cx="5564823" cy="197628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45153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89030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3545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78061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2576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67091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160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5612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778C7-15FF-4C0C-B130-EB2F5257E016}" type="datetime1">
              <a:rPr lang="ko-KR" altLang="en-US" smtClean="0"/>
              <a:pPr/>
              <a:t>2016-08-22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6618E-3C0E-4137-85B4-3A0BFE7A5F2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327343" y="2108044"/>
            <a:ext cx="2891525" cy="5962327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327983" y="2108044"/>
            <a:ext cx="2891525" cy="5962327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3630E-C4F1-45A5-B4FC-B2ECEA578465}" type="datetime1">
              <a:rPr lang="ko-KR" altLang="en-US" smtClean="0"/>
              <a:pPr/>
              <a:t>2016-08-22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6618E-3C0E-4137-85B4-3A0BFE7A5F2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27344" y="2022299"/>
            <a:ext cx="2892662" cy="8427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45153" indent="0">
              <a:buNone/>
              <a:defRPr sz="2000" b="1"/>
            </a:lvl2pPr>
            <a:lvl3pPr marL="890306" indent="0">
              <a:buNone/>
              <a:defRPr sz="1700" b="1"/>
            </a:lvl3pPr>
            <a:lvl4pPr marL="1335457" indent="0">
              <a:buNone/>
              <a:defRPr sz="1600" b="1"/>
            </a:lvl4pPr>
            <a:lvl5pPr marL="1780610" indent="0">
              <a:buNone/>
              <a:defRPr sz="1600" b="1"/>
            </a:lvl5pPr>
            <a:lvl6pPr marL="2225763" indent="0">
              <a:buNone/>
              <a:defRPr sz="1600" b="1"/>
            </a:lvl6pPr>
            <a:lvl7pPr marL="2670916" indent="0">
              <a:buNone/>
              <a:defRPr sz="1600" b="1"/>
            </a:lvl7pPr>
            <a:lvl8pPr marL="3116069" indent="0">
              <a:buNone/>
              <a:defRPr sz="1600" b="1"/>
            </a:lvl8pPr>
            <a:lvl9pPr marL="356122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27344" y="2865097"/>
            <a:ext cx="2892662" cy="520527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7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3325709" y="2022299"/>
            <a:ext cx="2893798" cy="8427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45153" indent="0">
              <a:buNone/>
              <a:defRPr sz="2000" b="1"/>
            </a:lvl2pPr>
            <a:lvl3pPr marL="890306" indent="0">
              <a:buNone/>
              <a:defRPr sz="1700" b="1"/>
            </a:lvl3pPr>
            <a:lvl4pPr marL="1335457" indent="0">
              <a:buNone/>
              <a:defRPr sz="1600" b="1"/>
            </a:lvl4pPr>
            <a:lvl5pPr marL="1780610" indent="0">
              <a:buNone/>
              <a:defRPr sz="1600" b="1"/>
            </a:lvl5pPr>
            <a:lvl6pPr marL="2225763" indent="0">
              <a:buNone/>
              <a:defRPr sz="1600" b="1"/>
            </a:lvl6pPr>
            <a:lvl7pPr marL="2670916" indent="0">
              <a:buNone/>
              <a:defRPr sz="1600" b="1"/>
            </a:lvl7pPr>
            <a:lvl8pPr marL="3116069" indent="0">
              <a:buNone/>
              <a:defRPr sz="1600" b="1"/>
            </a:lvl8pPr>
            <a:lvl9pPr marL="356122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3325709" y="2865097"/>
            <a:ext cx="2893798" cy="520527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7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55B5-F4DE-4578-B7E1-E0008835FE85}" type="datetime1">
              <a:rPr lang="ko-KR" altLang="en-US" smtClean="0"/>
              <a:pPr/>
              <a:t>2016-08-22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6618E-3C0E-4137-85B4-3A0BFE7A5F2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4154A-0024-4F35-A1CE-2EE64D014BB7}" type="datetime1">
              <a:rPr lang="ko-KR" altLang="en-US" smtClean="0"/>
              <a:pPr/>
              <a:t>2016-08-22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6618E-3C0E-4137-85B4-3A0BFE7A5F2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5581F-471B-44C8-97E5-D053777B63BA}" type="datetime1">
              <a:rPr lang="ko-KR" altLang="en-US" smtClean="0"/>
              <a:pPr/>
              <a:t>2016-08-22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6618E-3C0E-4137-85B4-3A0BFE7A5F2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27344" y="359706"/>
            <a:ext cx="2153869" cy="153084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559637" y="359707"/>
            <a:ext cx="3659871" cy="7710664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327344" y="1890546"/>
            <a:ext cx="2153869" cy="6179825"/>
          </a:xfrm>
        </p:spPr>
        <p:txBody>
          <a:bodyPr/>
          <a:lstStyle>
            <a:lvl1pPr marL="0" indent="0">
              <a:buNone/>
              <a:defRPr sz="1400"/>
            </a:lvl1pPr>
            <a:lvl2pPr marL="445153" indent="0">
              <a:buNone/>
              <a:defRPr sz="1100"/>
            </a:lvl2pPr>
            <a:lvl3pPr marL="890306" indent="0">
              <a:buNone/>
              <a:defRPr sz="1000"/>
            </a:lvl3pPr>
            <a:lvl4pPr marL="1335457" indent="0">
              <a:buNone/>
              <a:defRPr sz="900"/>
            </a:lvl4pPr>
            <a:lvl5pPr marL="1780610" indent="0">
              <a:buNone/>
              <a:defRPr sz="900"/>
            </a:lvl5pPr>
            <a:lvl6pPr marL="2225763" indent="0">
              <a:buNone/>
              <a:defRPr sz="900"/>
            </a:lvl6pPr>
            <a:lvl7pPr marL="2670916" indent="0">
              <a:buNone/>
              <a:defRPr sz="900"/>
            </a:lvl7pPr>
            <a:lvl8pPr marL="3116069" indent="0">
              <a:buNone/>
              <a:defRPr sz="900"/>
            </a:lvl8pPr>
            <a:lvl9pPr marL="356122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AB274-25EE-4A4B-AE27-042304A12691}" type="datetime1">
              <a:rPr lang="ko-KR" altLang="en-US" smtClean="0"/>
              <a:pPr/>
              <a:t>2016-08-22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6618E-3C0E-4137-85B4-3A0BFE7A5F2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283229" y="6324126"/>
            <a:ext cx="3928110" cy="74659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283229" y="807246"/>
            <a:ext cx="3928110" cy="5420678"/>
          </a:xfrm>
        </p:spPr>
        <p:txBody>
          <a:bodyPr/>
          <a:lstStyle>
            <a:lvl1pPr marL="0" indent="0">
              <a:buNone/>
              <a:defRPr sz="3100"/>
            </a:lvl1pPr>
            <a:lvl2pPr marL="445153" indent="0">
              <a:buNone/>
              <a:defRPr sz="2700"/>
            </a:lvl2pPr>
            <a:lvl3pPr marL="890306" indent="0">
              <a:buNone/>
              <a:defRPr sz="2400"/>
            </a:lvl3pPr>
            <a:lvl4pPr marL="1335457" indent="0">
              <a:buNone/>
              <a:defRPr sz="2000"/>
            </a:lvl4pPr>
            <a:lvl5pPr marL="1780610" indent="0">
              <a:buNone/>
              <a:defRPr sz="2000"/>
            </a:lvl5pPr>
            <a:lvl6pPr marL="2225763" indent="0">
              <a:buNone/>
              <a:defRPr sz="2000"/>
            </a:lvl6pPr>
            <a:lvl7pPr marL="2670916" indent="0">
              <a:buNone/>
              <a:defRPr sz="2000"/>
            </a:lvl7pPr>
            <a:lvl8pPr marL="3116069" indent="0">
              <a:buNone/>
              <a:defRPr sz="2000"/>
            </a:lvl8pPr>
            <a:lvl9pPr marL="356122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283229" y="7070725"/>
            <a:ext cx="3928110" cy="1060294"/>
          </a:xfrm>
        </p:spPr>
        <p:txBody>
          <a:bodyPr/>
          <a:lstStyle>
            <a:lvl1pPr marL="0" indent="0">
              <a:buNone/>
              <a:defRPr sz="1400"/>
            </a:lvl1pPr>
            <a:lvl2pPr marL="445153" indent="0">
              <a:buNone/>
              <a:defRPr sz="1100"/>
            </a:lvl2pPr>
            <a:lvl3pPr marL="890306" indent="0">
              <a:buNone/>
              <a:defRPr sz="1000"/>
            </a:lvl3pPr>
            <a:lvl4pPr marL="1335457" indent="0">
              <a:buNone/>
              <a:defRPr sz="900"/>
            </a:lvl4pPr>
            <a:lvl5pPr marL="1780610" indent="0">
              <a:buNone/>
              <a:defRPr sz="900"/>
            </a:lvl5pPr>
            <a:lvl6pPr marL="2225763" indent="0">
              <a:buNone/>
              <a:defRPr sz="900"/>
            </a:lvl6pPr>
            <a:lvl7pPr marL="2670916" indent="0">
              <a:buNone/>
              <a:defRPr sz="900"/>
            </a:lvl7pPr>
            <a:lvl8pPr marL="3116069" indent="0">
              <a:buNone/>
              <a:defRPr sz="900"/>
            </a:lvl8pPr>
            <a:lvl9pPr marL="356122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D3557-70CC-47E3-90DC-0772BF1EC391}" type="datetime1">
              <a:rPr lang="ko-KR" altLang="en-US" smtClean="0"/>
              <a:pPr/>
              <a:t>2016-08-22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6618E-3C0E-4137-85B4-3A0BFE7A5F2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327343" y="361798"/>
            <a:ext cx="5892165" cy="1505743"/>
          </a:xfrm>
          <a:prstGeom prst="rect">
            <a:avLst/>
          </a:prstGeom>
        </p:spPr>
        <p:txBody>
          <a:bodyPr vert="horz" lIns="89031" tIns="44515" rIns="89031" bIns="44515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27343" y="2108044"/>
            <a:ext cx="5892165" cy="5962327"/>
          </a:xfrm>
          <a:prstGeom prst="rect">
            <a:avLst/>
          </a:prstGeom>
        </p:spPr>
        <p:txBody>
          <a:bodyPr vert="horz" lIns="89031" tIns="44515" rIns="89031" bIns="44515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327343" y="8373611"/>
            <a:ext cx="1527598" cy="481002"/>
          </a:xfrm>
          <a:prstGeom prst="rect">
            <a:avLst/>
          </a:prstGeom>
        </p:spPr>
        <p:txBody>
          <a:bodyPr vert="horz" lIns="89031" tIns="44515" rIns="89031" bIns="44515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BD7E29-FBEB-49FD-820D-71563A5F0DB7}" type="datetime1">
              <a:rPr lang="ko-KR" altLang="en-US" smtClean="0"/>
              <a:pPr/>
              <a:t>2016-08-22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2236841" y="8373611"/>
            <a:ext cx="2073169" cy="481002"/>
          </a:xfrm>
          <a:prstGeom prst="rect">
            <a:avLst/>
          </a:prstGeom>
        </p:spPr>
        <p:txBody>
          <a:bodyPr vert="horz" lIns="89031" tIns="44515" rIns="89031" bIns="44515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4691910" y="8373611"/>
            <a:ext cx="1527598" cy="481002"/>
          </a:xfrm>
          <a:prstGeom prst="rect">
            <a:avLst/>
          </a:prstGeom>
        </p:spPr>
        <p:txBody>
          <a:bodyPr vert="horz" lIns="89031" tIns="44515" rIns="89031" bIns="44515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56618E-3C0E-4137-85B4-3A0BFE7A5F2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890306" rtl="0" eaLnBrk="1" latinLnBrk="1" hangingPunct="1">
        <a:spcBef>
          <a:spcPct val="0"/>
        </a:spcBef>
        <a:buNone/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33865" indent="-333865" algn="l" defTabSz="890306" rtl="0" eaLnBrk="1" latinLnBrk="1" hangingPunct="1">
        <a:spcBef>
          <a:spcPct val="20000"/>
        </a:spcBef>
        <a:buFont typeface="Arial" pitchFamily="34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1pPr>
      <a:lvl2pPr marL="723373" indent="-278220" algn="l" defTabSz="890306" rtl="0" eaLnBrk="1" latinLnBrk="1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112881" indent="-222576" algn="l" defTabSz="890306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58034" indent="-222576" algn="l" defTabSz="890306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03187" indent="-222576" algn="l" defTabSz="890306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48339" indent="-222576" algn="l" defTabSz="890306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893492" indent="-222576" algn="l" defTabSz="890306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338644" indent="-222576" algn="l" defTabSz="890306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783797" indent="-222576" algn="l" defTabSz="890306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890306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45153" algn="l" defTabSz="890306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90306" algn="l" defTabSz="890306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35457" algn="l" defTabSz="890306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80610" algn="l" defTabSz="890306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225763" algn="l" defTabSz="890306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670916" algn="l" defTabSz="890306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116069" algn="l" defTabSz="890306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561220" algn="l" defTabSz="890306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png"/><Relationship Id="rId18" Type="http://schemas.openxmlformats.org/officeDocument/2006/relationships/image" Target="../media/image26.png"/><Relationship Id="rId3" Type="http://schemas.openxmlformats.org/officeDocument/2006/relationships/image" Target="../media/image11.png"/><Relationship Id="rId21" Type="http://schemas.openxmlformats.org/officeDocument/2006/relationships/image" Target="../media/image29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17" Type="http://schemas.openxmlformats.org/officeDocument/2006/relationships/image" Target="../media/image25.png"/><Relationship Id="rId2" Type="http://schemas.openxmlformats.org/officeDocument/2006/relationships/image" Target="../media/image10.png"/><Relationship Id="rId16" Type="http://schemas.openxmlformats.org/officeDocument/2006/relationships/image" Target="../media/image24.png"/><Relationship Id="rId20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5" Type="http://schemas.openxmlformats.org/officeDocument/2006/relationships/image" Target="../media/image23.png"/><Relationship Id="rId10" Type="http://schemas.openxmlformats.org/officeDocument/2006/relationships/image" Target="../media/image18.png"/><Relationship Id="rId19" Type="http://schemas.openxmlformats.org/officeDocument/2006/relationships/image" Target="../media/image27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Relationship Id="rId1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image" Target="../media/image41.png"/><Relationship Id="rId18" Type="http://schemas.openxmlformats.org/officeDocument/2006/relationships/image" Target="../media/image46.png"/><Relationship Id="rId3" Type="http://schemas.openxmlformats.org/officeDocument/2006/relationships/image" Target="../media/image31.png"/><Relationship Id="rId21" Type="http://schemas.openxmlformats.org/officeDocument/2006/relationships/image" Target="../media/image49.png"/><Relationship Id="rId7" Type="http://schemas.openxmlformats.org/officeDocument/2006/relationships/image" Target="../media/image35.png"/><Relationship Id="rId12" Type="http://schemas.openxmlformats.org/officeDocument/2006/relationships/image" Target="../media/image40.png"/><Relationship Id="rId17" Type="http://schemas.openxmlformats.org/officeDocument/2006/relationships/image" Target="../media/image45.png"/><Relationship Id="rId2" Type="http://schemas.openxmlformats.org/officeDocument/2006/relationships/image" Target="../media/image30.png"/><Relationship Id="rId16" Type="http://schemas.openxmlformats.org/officeDocument/2006/relationships/image" Target="../media/image44.png"/><Relationship Id="rId20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11" Type="http://schemas.openxmlformats.org/officeDocument/2006/relationships/image" Target="../media/image39.png"/><Relationship Id="rId5" Type="http://schemas.openxmlformats.org/officeDocument/2006/relationships/image" Target="../media/image33.png"/><Relationship Id="rId15" Type="http://schemas.openxmlformats.org/officeDocument/2006/relationships/image" Target="../media/image43.png"/><Relationship Id="rId23" Type="http://schemas.openxmlformats.org/officeDocument/2006/relationships/image" Target="../media/image51.png"/><Relationship Id="rId10" Type="http://schemas.openxmlformats.org/officeDocument/2006/relationships/image" Target="../media/image38.png"/><Relationship Id="rId19" Type="http://schemas.openxmlformats.org/officeDocument/2006/relationships/image" Target="../media/image47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Relationship Id="rId14" Type="http://schemas.openxmlformats.org/officeDocument/2006/relationships/image" Target="../media/image42.png"/><Relationship Id="rId22" Type="http://schemas.openxmlformats.org/officeDocument/2006/relationships/image" Target="../media/image5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5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42.png"/><Relationship Id="rId4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png"/><Relationship Id="rId3" Type="http://schemas.openxmlformats.org/officeDocument/2006/relationships/image" Target="../media/image14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Relationship Id="rId1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61.png"/><Relationship Id="rId7" Type="http://schemas.openxmlformats.org/officeDocument/2006/relationships/image" Target="../media/image65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Relationship Id="rId9" Type="http://schemas.openxmlformats.org/officeDocument/2006/relationships/image" Target="../media/image67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jpeg"/><Relationship Id="rId5" Type="http://schemas.openxmlformats.org/officeDocument/2006/relationships/image" Target="../media/image75.jpeg"/><Relationship Id="rId4" Type="http://schemas.openxmlformats.org/officeDocument/2006/relationships/image" Target="../media/image7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1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09200" y="1469231"/>
            <a:ext cx="5507425" cy="997840"/>
          </a:xfrm>
          <a:prstGeom prst="rect">
            <a:avLst/>
          </a:prstGeom>
          <a:noFill/>
        </p:spPr>
        <p:txBody>
          <a:bodyPr wrap="square" lIns="89031" tIns="44515" rIns="89031" bIns="44515" rtlCol="0">
            <a:spAutoFit/>
          </a:bodyPr>
          <a:lstStyle/>
          <a:p>
            <a:r>
              <a:rPr lang="en-US" altLang="ko-KR" sz="1100" b="1" dirty="0" smtClean="0">
                <a:latin typeface="Calibri" pitchFamily="34" charset="0"/>
                <a:ea typeface="나눔고딕" pitchFamily="50" charset="-127"/>
                <a:cs typeface="Times New Roman" pitchFamily="18" charset="0"/>
              </a:rPr>
              <a:t>Manual</a:t>
            </a:r>
          </a:p>
          <a:p>
            <a:r>
              <a:rPr lang="en-US" altLang="ko-KR" sz="2400" b="1" dirty="0" err="1" smtClean="0">
                <a:latin typeface="Calibri" pitchFamily="34" charset="0"/>
                <a:ea typeface="나눔고딕" pitchFamily="50" charset="-127"/>
              </a:rPr>
              <a:t>ez</a:t>
            </a:r>
            <a:r>
              <a:rPr lang="en-US" altLang="ko-KR" sz="2400" b="1" dirty="0" smtClean="0">
                <a:latin typeface="Calibri" pitchFamily="34" charset="0"/>
                <a:ea typeface="나눔고딕" pitchFamily="50" charset="-127"/>
              </a:rPr>
              <a:t>-Caster (EN3)</a:t>
            </a:r>
          </a:p>
          <a:p>
            <a:r>
              <a:rPr lang="en-US" altLang="ko-KR" sz="2400" b="1" dirty="0" smtClean="0">
                <a:latin typeface="Calibri" pitchFamily="34" charset="0"/>
                <a:ea typeface="나눔고딕" pitchFamily="50" charset="-127"/>
              </a:rPr>
              <a:t>Encoder + Modulator 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30225" y="2578826"/>
            <a:ext cx="4953000" cy="259177"/>
          </a:xfrm>
          <a:prstGeom prst="rect">
            <a:avLst/>
          </a:prstGeom>
          <a:noFill/>
        </p:spPr>
        <p:txBody>
          <a:bodyPr wrap="square" lIns="89031" tIns="44515" rIns="89031" bIns="44515" rtlCol="0">
            <a:spAutoFit/>
          </a:bodyPr>
          <a:lstStyle/>
          <a:p>
            <a:r>
              <a:rPr lang="en-US" altLang="ko-KR" sz="1100" dirty="0" smtClean="0"/>
              <a:t>HD</a:t>
            </a:r>
            <a:r>
              <a:rPr lang="ko-KR" altLang="en-US" sz="1100" dirty="0" smtClean="0"/>
              <a:t>급 인코더 </a:t>
            </a:r>
            <a:r>
              <a:rPr lang="en-US" altLang="ko-KR" sz="1100" dirty="0" smtClean="0"/>
              <a:t>+ 8VSB </a:t>
            </a:r>
            <a:r>
              <a:rPr lang="ko-KR" altLang="en-US" sz="1100" dirty="0" err="1" smtClean="0"/>
              <a:t>모듈레이터</a:t>
            </a:r>
            <a:endParaRPr lang="ko-KR" altLang="ko-KR" sz="1600" dirty="0">
              <a:latin typeface="Calibri" pitchFamily="34" charset="0"/>
            </a:endParaRPr>
          </a:p>
        </p:txBody>
      </p:sp>
      <p:pic>
        <p:nvPicPr>
          <p:cNvPr id="11" name="그림 10" descr="매뉴얼표지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6976" y="3208256"/>
            <a:ext cx="5781065" cy="37378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/>
          <p:nvPr/>
        </p:nvSpPr>
        <p:spPr>
          <a:xfrm>
            <a:off x="758825" y="1164431"/>
            <a:ext cx="5306765" cy="113107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>
              <a:lnSpc>
                <a:spcPct val="140000"/>
              </a:lnSpc>
            </a:pPr>
            <a:r>
              <a:rPr lang="en-US" altLang="ko-KR" sz="1050" b="1" dirty="0" smtClean="0">
                <a:ea typeface="나눔고딕" pitchFamily="50" charset="-127"/>
              </a:rPr>
              <a:t>4.2.  </a:t>
            </a:r>
            <a:r>
              <a:rPr lang="ko-KR" altLang="en-US" sz="1050" b="1" dirty="0" smtClean="0">
                <a:ea typeface="나눔고딕" pitchFamily="50" charset="-127"/>
              </a:rPr>
              <a:t>전면 제어 패널</a:t>
            </a:r>
            <a:endParaRPr lang="en-US" altLang="ko-KR" sz="1050" b="1" dirty="0" smtClean="0">
              <a:ea typeface="나눔고딕" pitchFamily="50" charset="-127"/>
            </a:endParaRPr>
          </a:p>
          <a:p>
            <a:pPr marL="0" lvl="1">
              <a:lnSpc>
                <a:spcPct val="140000"/>
              </a:lnSpc>
            </a:pPr>
            <a:endParaRPr lang="en-US" altLang="ko-KR" sz="1050" b="1" dirty="0">
              <a:ea typeface="나눔고딕" pitchFamily="50" charset="-127"/>
            </a:endParaRPr>
          </a:p>
          <a:p>
            <a:pPr marL="0" lvl="1">
              <a:lnSpc>
                <a:spcPct val="140000"/>
              </a:lnSpc>
            </a:pPr>
            <a:r>
              <a:rPr lang="ko-KR" altLang="en-US" sz="1050" dirty="0" smtClean="0">
                <a:ea typeface="나눔고딕" pitchFamily="50" charset="-127"/>
              </a:rPr>
              <a:t>전면 부 </a:t>
            </a:r>
            <a:r>
              <a:rPr lang="en-US" altLang="ko-KR" sz="1050" dirty="0" smtClean="0">
                <a:ea typeface="나눔고딕" pitchFamily="50" charset="-127"/>
              </a:rPr>
              <a:t>LCD,</a:t>
            </a:r>
            <a:r>
              <a:rPr lang="ko-KR" altLang="en-US" sz="1050" dirty="0" smtClean="0">
                <a:ea typeface="나눔고딕" pitchFamily="50" charset="-127"/>
              </a:rPr>
              <a:t>  방향키</a:t>
            </a:r>
            <a:r>
              <a:rPr lang="en-US" altLang="ko-KR" sz="1050" dirty="0" smtClean="0">
                <a:ea typeface="나눔고딕" pitchFamily="50" charset="-127"/>
              </a:rPr>
              <a:t>,  </a:t>
            </a:r>
            <a:r>
              <a:rPr lang="ko-KR" altLang="en-US" sz="1050" dirty="0" smtClean="0">
                <a:ea typeface="나눔고딕" pitchFamily="50" charset="-127"/>
              </a:rPr>
              <a:t>설정키</a:t>
            </a:r>
            <a:r>
              <a:rPr lang="en-US" altLang="ko-KR" sz="1050" dirty="0" smtClean="0">
                <a:ea typeface="나눔고딕" pitchFamily="50" charset="-127"/>
              </a:rPr>
              <a:t>,  </a:t>
            </a:r>
            <a:r>
              <a:rPr lang="ko-KR" altLang="en-US" sz="1050" dirty="0" smtClean="0">
                <a:ea typeface="나눔고딕" pitchFamily="50" charset="-127"/>
              </a:rPr>
              <a:t>취소키 등을 이용하여  제품 상태 확인</a:t>
            </a:r>
            <a:r>
              <a:rPr lang="en-US" altLang="ko-KR" sz="1050" dirty="0" smtClean="0">
                <a:ea typeface="나눔고딕" pitchFamily="50" charset="-127"/>
              </a:rPr>
              <a:t>, </a:t>
            </a:r>
            <a:r>
              <a:rPr lang="ko-KR" altLang="en-US" sz="1050" dirty="0" smtClean="0">
                <a:ea typeface="나눔고딕" pitchFamily="50" charset="-127"/>
              </a:rPr>
              <a:t>제품 설정 변경 등을 제</a:t>
            </a:r>
            <a:r>
              <a:rPr lang="ko-KR" altLang="en-US" sz="1050" dirty="0">
                <a:ea typeface="나눔고딕" pitchFamily="50" charset="-127"/>
              </a:rPr>
              <a:t>어 </a:t>
            </a:r>
            <a:r>
              <a:rPr lang="ko-KR" altLang="en-US" sz="1050" dirty="0" smtClean="0">
                <a:ea typeface="나눔고딕" pitchFamily="50" charset="-127"/>
              </a:rPr>
              <a:t>할 수 있습니다</a:t>
            </a:r>
            <a:r>
              <a:rPr lang="en-US" altLang="ko-KR" sz="1050" dirty="0" smtClean="0">
                <a:ea typeface="나눔고딕" pitchFamily="50" charset="-127"/>
              </a:rPr>
              <a:t>.</a:t>
            </a:r>
          </a:p>
          <a:p>
            <a:pPr marL="0" lvl="1">
              <a:lnSpc>
                <a:spcPct val="140000"/>
              </a:lnSpc>
            </a:pPr>
            <a:endParaRPr lang="en-US" altLang="ko-KR" sz="1050" b="1" dirty="0">
              <a:ea typeface="나눔고딕" pitchFamily="50" charset="-127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1049" r="16846"/>
          <a:stretch/>
        </p:blipFill>
        <p:spPr bwMode="auto">
          <a:xfrm>
            <a:off x="794810" y="2447910"/>
            <a:ext cx="4917015" cy="12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65" name="Picture 6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3375" y="4637881"/>
            <a:ext cx="5881688" cy="285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슬라이드 번호 개체 틀 15"/>
          <p:cNvSpPr txBox="1">
            <a:spLocks/>
          </p:cNvSpPr>
          <p:nvPr/>
        </p:nvSpPr>
        <p:spPr>
          <a:xfrm>
            <a:off x="2509626" y="8582741"/>
            <a:ext cx="1527598" cy="481002"/>
          </a:xfrm>
          <a:prstGeom prst="rect">
            <a:avLst/>
          </a:prstGeom>
        </p:spPr>
        <p:txBody>
          <a:bodyPr vert="horz" lIns="89031" tIns="44515" rIns="89031" bIns="44515" rtlCol="0" anchor="ctr"/>
          <a:lstStyle/>
          <a:p>
            <a:pPr algn="ctr">
              <a:defRPr/>
            </a:pPr>
            <a:fld id="{C656618E-3C0E-4137-85B4-3A0BFE7A5F27}" type="slidenum">
              <a:rPr lang="ko-KR" altLang="en-US" sz="1000" smtClean="0">
                <a:latin typeface="Calibri" panose="020F0502020204030204" pitchFamily="34" charset="0"/>
              </a:rPr>
              <a:pPr algn="ctr">
                <a:defRPr/>
              </a:pPr>
              <a:t>10</a:t>
            </a:fld>
            <a:endParaRPr lang="ko-KR" altLang="en-US" sz="10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09151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extBox 74"/>
          <p:cNvSpPr txBox="1"/>
          <p:nvPr/>
        </p:nvSpPr>
        <p:spPr>
          <a:xfrm>
            <a:off x="758825" y="1012031"/>
            <a:ext cx="5306765" cy="4524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>
              <a:lnSpc>
                <a:spcPct val="140000"/>
              </a:lnSpc>
            </a:pPr>
            <a:r>
              <a:rPr lang="en-US" altLang="ko-KR" sz="1050" b="1" dirty="0" smtClean="0">
                <a:ea typeface="나눔고딕" pitchFamily="50" charset="-127"/>
              </a:rPr>
              <a:t>4.2.1.  </a:t>
            </a:r>
            <a:r>
              <a:rPr lang="ko-KR" altLang="en-US" sz="1050" b="1" dirty="0" smtClean="0">
                <a:ea typeface="나눔고딕" pitchFamily="50" charset="-127"/>
              </a:rPr>
              <a:t>카테고리 구조 요약</a:t>
            </a:r>
            <a:endParaRPr lang="en-US" altLang="ko-KR" sz="1050" b="1" dirty="0" smtClean="0">
              <a:ea typeface="나눔고딕" pitchFamily="50" charset="-127"/>
            </a:endParaRPr>
          </a:p>
          <a:p>
            <a:pPr marL="0" lvl="1">
              <a:lnSpc>
                <a:spcPct val="140000"/>
              </a:lnSpc>
            </a:pPr>
            <a:endParaRPr lang="en-US" altLang="ko-KR" sz="1050" b="1" dirty="0">
              <a:ea typeface="나눔고딕" pitchFamily="50" charset="-127"/>
            </a:endParaRPr>
          </a:p>
        </p:txBody>
      </p:sp>
      <p:sp>
        <p:nvSpPr>
          <p:cNvPr id="4" name="슬라이드 번호 개체 틀 15"/>
          <p:cNvSpPr txBox="1">
            <a:spLocks/>
          </p:cNvSpPr>
          <p:nvPr/>
        </p:nvSpPr>
        <p:spPr>
          <a:xfrm>
            <a:off x="2509626" y="8582741"/>
            <a:ext cx="1527598" cy="481002"/>
          </a:xfrm>
          <a:prstGeom prst="rect">
            <a:avLst/>
          </a:prstGeom>
        </p:spPr>
        <p:txBody>
          <a:bodyPr vert="horz" lIns="89031" tIns="44515" rIns="89031" bIns="44515" rtlCol="0" anchor="ctr"/>
          <a:lstStyle/>
          <a:p>
            <a:pPr algn="ctr">
              <a:defRPr/>
            </a:pPr>
            <a:fld id="{C656618E-3C0E-4137-85B4-3A0BFE7A5F27}" type="slidenum">
              <a:rPr lang="ko-KR" altLang="en-US" sz="1000" smtClean="0">
                <a:latin typeface="Calibri" panose="020F0502020204030204" pitchFamily="34" charset="0"/>
              </a:rPr>
              <a:pPr algn="ctr">
                <a:defRPr/>
              </a:pPr>
              <a:t>11</a:t>
            </a:fld>
            <a:endParaRPr lang="ko-KR" altLang="en-US" sz="1000" dirty="0">
              <a:latin typeface="Calibri" panose="020F0502020204030204" pitchFamily="34" charset="0"/>
            </a:endParaRPr>
          </a:p>
        </p:txBody>
      </p:sp>
      <p:grpSp>
        <p:nvGrpSpPr>
          <p:cNvPr id="54" name="그룹 53"/>
          <p:cNvGrpSpPr/>
          <p:nvPr/>
        </p:nvGrpSpPr>
        <p:grpSpPr>
          <a:xfrm>
            <a:off x="753145" y="1636911"/>
            <a:ext cx="4909195" cy="6376774"/>
            <a:chOff x="107504" y="76562"/>
            <a:chExt cx="4909195" cy="6376774"/>
          </a:xfrm>
        </p:grpSpPr>
        <p:pic>
          <p:nvPicPr>
            <p:cNvPr id="55" name="Picture 2" descr="D:\01-업무관련\(1프로젝트)EN3\메뉴얼\이미지\그림1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504" y="553598"/>
              <a:ext cx="1020763" cy="5087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6" name="Picture 4" descr="D:\01-업무관련\(1프로젝트)EN3\메뉴얼\이미지\그림3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86908" y="548680"/>
              <a:ext cx="1020996" cy="5089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7" name="Picture 20" descr="D:\01-업무관련\(1프로젝트)EN3\메뉴얼\이미지\그림10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5936" y="1340768"/>
              <a:ext cx="612597" cy="3053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8" name="Picture 21" descr="D:\01-업무관련\(1프로젝트)EN3\메뉴얼\이미지\그림11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5936" y="1700808"/>
              <a:ext cx="612597" cy="3693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9" name="Picture 22" descr="D:\01-업무관련\(1프로젝트)EN3\메뉴얼\이미지\그림12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6362" y="2115504"/>
              <a:ext cx="612597" cy="3053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60" name="꺾인 연결선 59"/>
            <p:cNvCxnSpPr>
              <a:stCxn id="55" idx="3"/>
              <a:endCxn id="80" idx="1"/>
            </p:cNvCxnSpPr>
            <p:nvPr/>
          </p:nvCxnSpPr>
          <p:spPr>
            <a:xfrm>
              <a:off x="1128267" y="807995"/>
              <a:ext cx="261704" cy="160337"/>
            </a:xfrm>
            <a:prstGeom prst="bentConnector3">
              <a:avLst>
                <a:gd name="adj1" fmla="val 50000"/>
              </a:avLst>
            </a:prstGeom>
            <a:ln w="19050"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꺾인 연결선 60"/>
            <p:cNvCxnSpPr>
              <a:stCxn id="80" idx="3"/>
              <a:endCxn id="81" idx="1"/>
            </p:cNvCxnSpPr>
            <p:nvPr/>
          </p:nvCxnSpPr>
          <p:spPr>
            <a:xfrm>
              <a:off x="2411527" y="968332"/>
              <a:ext cx="272440" cy="1546208"/>
            </a:xfrm>
            <a:prstGeom prst="bentConnector3">
              <a:avLst>
                <a:gd name="adj1" fmla="val 50000"/>
              </a:avLst>
            </a:prstGeom>
            <a:ln w="19050"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꺾인 연결선 61"/>
            <p:cNvCxnSpPr>
              <a:stCxn id="80" idx="3"/>
              <a:endCxn id="56" idx="1"/>
            </p:cNvCxnSpPr>
            <p:nvPr/>
          </p:nvCxnSpPr>
          <p:spPr>
            <a:xfrm flipV="1">
              <a:off x="2411527" y="803167"/>
              <a:ext cx="275381" cy="165165"/>
            </a:xfrm>
            <a:prstGeom prst="bentConnector3">
              <a:avLst>
                <a:gd name="adj1" fmla="val 50000"/>
              </a:avLst>
            </a:prstGeom>
            <a:ln w="19050"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꺾인 연결선 62"/>
            <p:cNvCxnSpPr>
              <a:stCxn id="56" idx="3"/>
              <a:endCxn id="78" idx="1"/>
            </p:cNvCxnSpPr>
            <p:nvPr/>
          </p:nvCxnSpPr>
          <p:spPr>
            <a:xfrm flipV="1">
              <a:off x="3707904" y="733639"/>
              <a:ext cx="288032" cy="69528"/>
            </a:xfrm>
            <a:prstGeom prst="bentConnector3">
              <a:avLst>
                <a:gd name="adj1" fmla="val 50000"/>
              </a:avLst>
            </a:prstGeom>
            <a:ln w="19050"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꺾인 연결선 63"/>
            <p:cNvCxnSpPr>
              <a:stCxn id="56" idx="3"/>
              <a:endCxn id="79" idx="1"/>
            </p:cNvCxnSpPr>
            <p:nvPr/>
          </p:nvCxnSpPr>
          <p:spPr>
            <a:xfrm>
              <a:off x="3707904" y="803167"/>
              <a:ext cx="288468" cy="330234"/>
            </a:xfrm>
            <a:prstGeom prst="bentConnector3">
              <a:avLst>
                <a:gd name="adj1" fmla="val 50000"/>
              </a:avLst>
            </a:prstGeom>
            <a:ln w="19050"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꺾인 연결선 64"/>
            <p:cNvCxnSpPr>
              <a:stCxn id="56" idx="3"/>
              <a:endCxn id="57" idx="1"/>
            </p:cNvCxnSpPr>
            <p:nvPr/>
          </p:nvCxnSpPr>
          <p:spPr>
            <a:xfrm>
              <a:off x="3707904" y="803167"/>
              <a:ext cx="288032" cy="690293"/>
            </a:xfrm>
            <a:prstGeom prst="bentConnector3">
              <a:avLst>
                <a:gd name="adj1" fmla="val 50000"/>
              </a:avLst>
            </a:prstGeom>
            <a:ln w="19050"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꺾인 연결선 65"/>
            <p:cNvCxnSpPr>
              <a:stCxn id="81" idx="3"/>
              <a:endCxn id="58" idx="1"/>
            </p:cNvCxnSpPr>
            <p:nvPr/>
          </p:nvCxnSpPr>
          <p:spPr>
            <a:xfrm flipV="1">
              <a:off x="3707904" y="1885502"/>
              <a:ext cx="288032" cy="629038"/>
            </a:xfrm>
            <a:prstGeom prst="bentConnector3">
              <a:avLst>
                <a:gd name="adj1" fmla="val 50000"/>
              </a:avLst>
            </a:prstGeom>
            <a:ln w="19050"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꺾인 연결선 66"/>
            <p:cNvCxnSpPr>
              <a:stCxn id="81" idx="3"/>
              <a:endCxn id="59" idx="1"/>
            </p:cNvCxnSpPr>
            <p:nvPr/>
          </p:nvCxnSpPr>
          <p:spPr>
            <a:xfrm flipV="1">
              <a:off x="3707904" y="2268196"/>
              <a:ext cx="288458" cy="246344"/>
            </a:xfrm>
            <a:prstGeom prst="bentConnector3">
              <a:avLst>
                <a:gd name="adj1" fmla="val 50000"/>
              </a:avLst>
            </a:prstGeom>
            <a:ln w="19050"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TextBox 67"/>
            <p:cNvSpPr txBox="1"/>
            <p:nvPr/>
          </p:nvSpPr>
          <p:spPr>
            <a:xfrm>
              <a:off x="107504" y="76562"/>
              <a:ext cx="1020763" cy="40011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ko-KR" altLang="en-US" sz="1000" dirty="0" smtClean="0"/>
                <a:t>동</a:t>
              </a:r>
              <a:r>
                <a:rPr lang="ko-KR" altLang="en-US" sz="1000" dirty="0"/>
                <a:t>작 </a:t>
              </a:r>
              <a:r>
                <a:rPr lang="ko-KR" altLang="en-US" sz="1000" dirty="0" smtClean="0"/>
                <a:t>상태</a:t>
              </a:r>
              <a:endParaRPr lang="en-US" altLang="ko-KR" sz="1000" dirty="0" smtClean="0"/>
            </a:p>
            <a:p>
              <a:endParaRPr lang="ko-KR" altLang="en-US" sz="1000" dirty="0"/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1390764" y="76562"/>
              <a:ext cx="1020763" cy="40011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ko-KR" altLang="en-US" sz="1000" dirty="0" smtClean="0"/>
                <a:t>메인</a:t>
              </a:r>
              <a:r>
                <a:rPr lang="en-US" altLang="ko-KR" sz="1000" dirty="0" smtClean="0"/>
                <a:t> </a:t>
              </a:r>
              <a:r>
                <a:rPr lang="ko-KR" altLang="en-US" sz="1000" dirty="0" smtClean="0"/>
                <a:t>메뉴</a:t>
              </a:r>
              <a:endParaRPr lang="en-US" altLang="ko-KR" sz="1000" dirty="0" smtClean="0"/>
            </a:p>
            <a:p>
              <a:endParaRPr lang="ko-KR" altLang="en-US" sz="1000" dirty="0"/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2699792" y="76562"/>
              <a:ext cx="1020763" cy="40011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ko-KR" altLang="en-US" sz="1000" dirty="0" smtClean="0"/>
                <a:t>서브 메뉴</a:t>
              </a:r>
              <a:endParaRPr lang="en-US" altLang="ko-KR" sz="1000" dirty="0" smtClean="0"/>
            </a:p>
            <a:p>
              <a:endParaRPr lang="ko-KR" altLang="en-US" sz="1000" dirty="0"/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3995936" y="76562"/>
              <a:ext cx="1020763" cy="40011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ko-KR" altLang="en-US" sz="1000" dirty="0" smtClean="0"/>
                <a:t>항목 별 설정</a:t>
              </a:r>
              <a:endParaRPr lang="en-US" altLang="ko-KR" sz="1000" dirty="0" smtClean="0"/>
            </a:p>
            <a:p>
              <a:endParaRPr lang="ko-KR" altLang="en-US" sz="1000" dirty="0"/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755576" y="1628800"/>
              <a:ext cx="1020763" cy="5539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ko-KR" sz="1000" dirty="0" smtClean="0"/>
                <a:t>Set </a:t>
              </a:r>
              <a:r>
                <a:rPr lang="ko-KR" altLang="en-US" sz="1000" dirty="0" smtClean="0"/>
                <a:t>버튼 이동</a:t>
              </a:r>
              <a:endParaRPr lang="en-US" altLang="ko-KR" sz="1000" dirty="0" smtClean="0"/>
            </a:p>
            <a:p>
              <a:r>
                <a:rPr lang="en-US" altLang="ko-KR" sz="1000" dirty="0" smtClean="0"/>
                <a:t>(ESC </a:t>
              </a:r>
              <a:r>
                <a:rPr lang="ko-KR" altLang="en-US" sz="1000" dirty="0" smtClean="0"/>
                <a:t>버튼으로 반대방향 이동</a:t>
              </a:r>
              <a:r>
                <a:rPr lang="en-US" altLang="ko-KR" sz="1000" dirty="0" smtClean="0"/>
                <a:t>)</a:t>
              </a:r>
            </a:p>
          </p:txBody>
        </p:sp>
        <p:cxnSp>
          <p:nvCxnSpPr>
            <p:cNvPr id="73" name="직선 화살표 연결선 72"/>
            <p:cNvCxnSpPr/>
            <p:nvPr/>
          </p:nvCxnSpPr>
          <p:spPr>
            <a:xfrm>
              <a:off x="179512" y="1768923"/>
              <a:ext cx="497614" cy="3893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직선 화살표 연결선 73"/>
            <p:cNvCxnSpPr>
              <a:stCxn id="68" idx="3"/>
              <a:endCxn id="69" idx="1"/>
            </p:cNvCxnSpPr>
            <p:nvPr/>
          </p:nvCxnSpPr>
          <p:spPr>
            <a:xfrm>
              <a:off x="1128267" y="276617"/>
              <a:ext cx="262497" cy="0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직선 화살표 연결선 75"/>
            <p:cNvCxnSpPr>
              <a:stCxn id="69" idx="3"/>
              <a:endCxn id="70" idx="1"/>
            </p:cNvCxnSpPr>
            <p:nvPr/>
          </p:nvCxnSpPr>
          <p:spPr>
            <a:xfrm>
              <a:off x="2411527" y="276617"/>
              <a:ext cx="288265" cy="0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직선 화살표 연결선 76"/>
            <p:cNvCxnSpPr>
              <a:stCxn id="70" idx="3"/>
              <a:endCxn id="71" idx="1"/>
            </p:cNvCxnSpPr>
            <p:nvPr/>
          </p:nvCxnSpPr>
          <p:spPr>
            <a:xfrm>
              <a:off x="3720555" y="276617"/>
              <a:ext cx="275381" cy="0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8" name="Picture 2" descr="D:\01-업무관련\(1프로젝트)EN3\메뉴얼\이미지\png\그림26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5936" y="548680"/>
              <a:ext cx="613033" cy="3699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9" name="Picture 3" descr="D:\01-업무관련\(1프로젝트)EN3\메뉴얼\이미지\png\그림27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6372" y="980728"/>
              <a:ext cx="612597" cy="3053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0" name="Picture 3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9971" y="553598"/>
              <a:ext cx="1021556" cy="8294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1" name="Picture 2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83967" y="1726743"/>
              <a:ext cx="1023937" cy="15755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2" name="Picture 3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6372" y="2468155"/>
              <a:ext cx="612597" cy="2407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3" name="Picture 4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6372" y="2772722"/>
              <a:ext cx="612161" cy="3682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4" name="Picture 5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5936" y="3195683"/>
              <a:ext cx="613033" cy="305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5" name="Picture 6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6372" y="3555940"/>
              <a:ext cx="612597" cy="3051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6" name="Picture 7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5936" y="3923729"/>
              <a:ext cx="612597" cy="3693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7" name="Picture 8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5936" y="4348028"/>
              <a:ext cx="612597" cy="3051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8" name="Picture 9"/>
            <p:cNvPicPr>
              <a:picLocks noChangeAspect="1" noChangeArrowheads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6372" y="4725144"/>
              <a:ext cx="612597" cy="3051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9" name="Picture 10"/>
            <p:cNvPicPr>
              <a:picLocks noChangeAspect="1" noChangeArrowheads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5936" y="5085184"/>
              <a:ext cx="612597" cy="3051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0" name="Picture 11"/>
            <p:cNvPicPr>
              <a:picLocks noChangeAspect="1" noChangeArrowheads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6372" y="5423400"/>
              <a:ext cx="612597" cy="3043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1" name="Picture 12"/>
            <p:cNvPicPr>
              <a:picLocks noChangeAspect="1" noChangeArrowheads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6372" y="5789114"/>
              <a:ext cx="612161" cy="3041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2" name="Picture 13"/>
            <p:cNvPicPr>
              <a:picLocks noChangeAspect="1" noChangeArrowheads="1"/>
            </p:cNvPicPr>
            <p:nvPr/>
          </p:nvPicPr>
          <p:blipFill>
            <a:blip r:embed="rId2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6372" y="6148228"/>
              <a:ext cx="612597" cy="3051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93" name="꺾인 연결선 92"/>
            <p:cNvCxnSpPr>
              <a:stCxn id="81" idx="3"/>
              <a:endCxn id="82" idx="1"/>
            </p:cNvCxnSpPr>
            <p:nvPr/>
          </p:nvCxnSpPr>
          <p:spPr>
            <a:xfrm>
              <a:off x="3707904" y="2514540"/>
              <a:ext cx="288468" cy="73998"/>
            </a:xfrm>
            <a:prstGeom prst="bentConnector3">
              <a:avLst>
                <a:gd name="adj1" fmla="val 50000"/>
              </a:avLst>
            </a:prstGeom>
            <a:ln w="19050"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꺾인 연결선 93"/>
            <p:cNvCxnSpPr>
              <a:stCxn id="81" idx="3"/>
              <a:endCxn id="83" idx="1"/>
            </p:cNvCxnSpPr>
            <p:nvPr/>
          </p:nvCxnSpPr>
          <p:spPr>
            <a:xfrm>
              <a:off x="3707904" y="2514540"/>
              <a:ext cx="288468" cy="442305"/>
            </a:xfrm>
            <a:prstGeom prst="bentConnector3">
              <a:avLst>
                <a:gd name="adj1" fmla="val 50000"/>
              </a:avLst>
            </a:prstGeom>
            <a:ln w="19050"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꺾인 연결선 94"/>
            <p:cNvCxnSpPr>
              <a:stCxn id="81" idx="3"/>
              <a:endCxn id="84" idx="1"/>
            </p:cNvCxnSpPr>
            <p:nvPr/>
          </p:nvCxnSpPr>
          <p:spPr>
            <a:xfrm>
              <a:off x="3707904" y="2514540"/>
              <a:ext cx="288032" cy="833806"/>
            </a:xfrm>
            <a:prstGeom prst="bentConnector3">
              <a:avLst>
                <a:gd name="adj1" fmla="val 50000"/>
              </a:avLst>
            </a:prstGeom>
            <a:ln w="19050"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꺾인 연결선 95"/>
            <p:cNvCxnSpPr>
              <a:stCxn id="81" idx="3"/>
              <a:endCxn id="85" idx="1"/>
            </p:cNvCxnSpPr>
            <p:nvPr/>
          </p:nvCxnSpPr>
          <p:spPr>
            <a:xfrm>
              <a:off x="3707904" y="2514540"/>
              <a:ext cx="288468" cy="1193954"/>
            </a:xfrm>
            <a:prstGeom prst="bentConnector3">
              <a:avLst>
                <a:gd name="adj1" fmla="val 50000"/>
              </a:avLst>
            </a:prstGeom>
            <a:ln w="19050"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꺾인 연결선 96"/>
            <p:cNvCxnSpPr>
              <a:stCxn id="81" idx="3"/>
              <a:endCxn id="86" idx="1"/>
            </p:cNvCxnSpPr>
            <p:nvPr/>
          </p:nvCxnSpPr>
          <p:spPr>
            <a:xfrm>
              <a:off x="3707904" y="2514540"/>
              <a:ext cx="288032" cy="1593873"/>
            </a:xfrm>
            <a:prstGeom prst="bentConnector3">
              <a:avLst>
                <a:gd name="adj1" fmla="val 50000"/>
              </a:avLst>
            </a:prstGeom>
            <a:ln w="19050"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꺾인 연결선 97"/>
            <p:cNvCxnSpPr>
              <a:stCxn id="81" idx="3"/>
              <a:endCxn id="87" idx="1"/>
            </p:cNvCxnSpPr>
            <p:nvPr/>
          </p:nvCxnSpPr>
          <p:spPr>
            <a:xfrm>
              <a:off x="3707904" y="2514540"/>
              <a:ext cx="288032" cy="1986042"/>
            </a:xfrm>
            <a:prstGeom prst="bentConnector3">
              <a:avLst>
                <a:gd name="adj1" fmla="val 50000"/>
              </a:avLst>
            </a:prstGeom>
            <a:ln w="19050"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꺾인 연결선 98"/>
            <p:cNvCxnSpPr>
              <a:stCxn id="81" idx="3"/>
              <a:endCxn id="88" idx="1"/>
            </p:cNvCxnSpPr>
            <p:nvPr/>
          </p:nvCxnSpPr>
          <p:spPr>
            <a:xfrm>
              <a:off x="3707904" y="2514540"/>
              <a:ext cx="288468" cy="2363158"/>
            </a:xfrm>
            <a:prstGeom prst="bentConnector3">
              <a:avLst>
                <a:gd name="adj1" fmla="val 50000"/>
              </a:avLst>
            </a:prstGeom>
            <a:ln w="19050"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꺾인 연결선 99"/>
            <p:cNvCxnSpPr>
              <a:stCxn id="81" idx="3"/>
              <a:endCxn id="89" idx="1"/>
            </p:cNvCxnSpPr>
            <p:nvPr/>
          </p:nvCxnSpPr>
          <p:spPr>
            <a:xfrm>
              <a:off x="3707904" y="2514540"/>
              <a:ext cx="288032" cy="2723198"/>
            </a:xfrm>
            <a:prstGeom prst="bentConnector3">
              <a:avLst>
                <a:gd name="adj1" fmla="val 50000"/>
              </a:avLst>
            </a:prstGeom>
            <a:ln w="19050"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꺾인 연결선 100"/>
            <p:cNvCxnSpPr>
              <a:stCxn id="81" idx="3"/>
              <a:endCxn id="90" idx="1"/>
            </p:cNvCxnSpPr>
            <p:nvPr/>
          </p:nvCxnSpPr>
          <p:spPr>
            <a:xfrm>
              <a:off x="3707904" y="2514540"/>
              <a:ext cx="288468" cy="3061060"/>
            </a:xfrm>
            <a:prstGeom prst="bentConnector3">
              <a:avLst>
                <a:gd name="adj1" fmla="val 50000"/>
              </a:avLst>
            </a:prstGeom>
            <a:ln w="19050"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꺾인 연결선 101"/>
            <p:cNvCxnSpPr>
              <a:stCxn id="81" idx="3"/>
              <a:endCxn id="91" idx="1"/>
            </p:cNvCxnSpPr>
            <p:nvPr/>
          </p:nvCxnSpPr>
          <p:spPr>
            <a:xfrm>
              <a:off x="3707904" y="2514540"/>
              <a:ext cx="288468" cy="3426665"/>
            </a:xfrm>
            <a:prstGeom prst="bentConnector3">
              <a:avLst>
                <a:gd name="adj1" fmla="val 50000"/>
              </a:avLst>
            </a:prstGeom>
            <a:ln w="19050"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꺾인 연결선 102"/>
            <p:cNvCxnSpPr>
              <a:stCxn id="81" idx="3"/>
              <a:endCxn id="92" idx="1"/>
            </p:cNvCxnSpPr>
            <p:nvPr/>
          </p:nvCxnSpPr>
          <p:spPr>
            <a:xfrm>
              <a:off x="3707904" y="2514540"/>
              <a:ext cx="288468" cy="3786242"/>
            </a:xfrm>
            <a:prstGeom prst="bentConnector3">
              <a:avLst>
                <a:gd name="adj1" fmla="val 50000"/>
              </a:avLst>
            </a:prstGeom>
            <a:ln w="19050"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4" name="꺾인 연결선 103"/>
          <p:cNvCxnSpPr>
            <a:stCxn id="80" idx="3"/>
          </p:cNvCxnSpPr>
          <p:nvPr/>
        </p:nvCxnSpPr>
        <p:spPr>
          <a:xfrm>
            <a:off x="3057168" y="2528681"/>
            <a:ext cx="133265" cy="5441094"/>
          </a:xfrm>
          <a:prstGeom prst="bentConnector2">
            <a:avLst/>
          </a:prstGeom>
          <a:ln w="19050">
            <a:solidFill>
              <a:schemeClr val="accent1">
                <a:shade val="95000"/>
                <a:satMod val="105000"/>
              </a:schemeClr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그룹 56"/>
          <p:cNvGrpSpPr/>
          <p:nvPr/>
        </p:nvGrpSpPr>
        <p:grpSpPr>
          <a:xfrm>
            <a:off x="753145" y="1636911"/>
            <a:ext cx="4909195" cy="6671187"/>
            <a:chOff x="107504" y="76562"/>
            <a:chExt cx="4909195" cy="6671187"/>
          </a:xfrm>
        </p:grpSpPr>
        <p:pic>
          <p:nvPicPr>
            <p:cNvPr id="58" name="Picture 6" descr="D:\01-업무관련\(1프로젝트)EN3\메뉴얼\이미지\그림5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99792" y="548680"/>
              <a:ext cx="1020996" cy="6156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9" name="Picture 7" descr="D:\01-업무관련\(1프로젝트)EN3\메뉴얼\이미지\그림6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99792" y="1859939"/>
              <a:ext cx="1024044" cy="7223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0" name="Picture 9" descr="D:\01-업무관련\(1프로젝트)EN3\메뉴얼\이미지\그림15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01541" y="828086"/>
              <a:ext cx="612597" cy="3053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1" name="Picture 10" descr="D:\01-업무관련\(1프로젝트)EN3\메뉴얼\이미지\그림16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01541" y="1153522"/>
              <a:ext cx="612597" cy="3053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2" name="Picture 11" descr="D:\01-업무관련\(1프로젝트)EN3\메뉴얼\이미지\그림17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01977" y="1496310"/>
              <a:ext cx="612597" cy="3053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3" name="Picture 12" descr="D:\01-업무관련\(1프로젝트)EN3\메뉴얼\이미지\그림18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5936" y="1844824"/>
              <a:ext cx="612597" cy="3053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4" name="Picture 13" descr="D:\01-업무관련\(1프로젝트)EN3\메뉴얼\이미지\그림19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5936" y="2206692"/>
              <a:ext cx="612597" cy="3053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5" name="Picture 14" descr="D:\01-업무관련\(1프로젝트)EN3\메뉴얼\이미지\그림20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5936" y="2566732"/>
              <a:ext cx="612597" cy="3053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6" name="Picture 15" descr="D:\01-업무관련\(1프로젝트)EN3\메뉴얼\이미지\그림21.pn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5936" y="2926772"/>
              <a:ext cx="612597" cy="3035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7" name="Picture 16" descr="D:\01-업무관련\(1프로젝트)EN3\메뉴얼\이미지\그림22.png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5936" y="6086915"/>
              <a:ext cx="612597" cy="2944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8" name="Picture 17" descr="D:\01-업무관련\(1프로젝트)EN3\메뉴얼\이미지\그림23.png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5936" y="6453336"/>
              <a:ext cx="612597" cy="2944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9" name="Picture 24" descr="D:\01-업무관련\(1프로젝트)EN3\메뉴얼\이미지\그림14.png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01541" y="562903"/>
              <a:ext cx="612597" cy="2413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70" name="꺾인 연결선 69"/>
            <p:cNvCxnSpPr>
              <a:stCxn id="109" idx="2"/>
              <a:endCxn id="58" idx="1"/>
            </p:cNvCxnSpPr>
            <p:nvPr/>
          </p:nvCxnSpPr>
          <p:spPr>
            <a:xfrm rot="16200000" flipH="1">
              <a:off x="2484025" y="640735"/>
              <a:ext cx="307823" cy="123711"/>
            </a:xfrm>
            <a:prstGeom prst="bentConnector2">
              <a:avLst/>
            </a:prstGeom>
            <a:ln w="19050"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꺾인 연결선 70"/>
            <p:cNvCxnSpPr>
              <a:stCxn id="109" idx="2"/>
              <a:endCxn id="59" idx="1"/>
            </p:cNvCxnSpPr>
            <p:nvPr/>
          </p:nvCxnSpPr>
          <p:spPr>
            <a:xfrm rot="16200000" flipH="1">
              <a:off x="1801727" y="1323033"/>
              <a:ext cx="1672418" cy="123711"/>
            </a:xfrm>
            <a:prstGeom prst="bentConnector2">
              <a:avLst/>
            </a:prstGeom>
            <a:ln w="19050"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꺾인 연결선 71"/>
            <p:cNvCxnSpPr>
              <a:stCxn id="58" idx="3"/>
              <a:endCxn id="69" idx="1"/>
            </p:cNvCxnSpPr>
            <p:nvPr/>
          </p:nvCxnSpPr>
          <p:spPr>
            <a:xfrm flipV="1">
              <a:off x="3720788" y="683594"/>
              <a:ext cx="280753" cy="172909"/>
            </a:xfrm>
            <a:prstGeom prst="bentConnector3">
              <a:avLst>
                <a:gd name="adj1" fmla="val 50000"/>
              </a:avLst>
            </a:prstGeom>
            <a:ln w="19050"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꺾인 연결선 72"/>
            <p:cNvCxnSpPr>
              <a:stCxn id="58" idx="3"/>
              <a:endCxn id="60" idx="1"/>
            </p:cNvCxnSpPr>
            <p:nvPr/>
          </p:nvCxnSpPr>
          <p:spPr>
            <a:xfrm>
              <a:off x="3720788" y="856503"/>
              <a:ext cx="280753" cy="124275"/>
            </a:xfrm>
            <a:prstGeom prst="bentConnector3">
              <a:avLst>
                <a:gd name="adj1" fmla="val 50000"/>
              </a:avLst>
            </a:prstGeom>
            <a:ln w="19050"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꺾인 연결선 73"/>
            <p:cNvCxnSpPr>
              <a:stCxn id="58" idx="3"/>
              <a:endCxn id="61" idx="1"/>
            </p:cNvCxnSpPr>
            <p:nvPr/>
          </p:nvCxnSpPr>
          <p:spPr>
            <a:xfrm>
              <a:off x="3720788" y="856503"/>
              <a:ext cx="280753" cy="449711"/>
            </a:xfrm>
            <a:prstGeom prst="bentConnector3">
              <a:avLst>
                <a:gd name="adj1" fmla="val 50000"/>
              </a:avLst>
            </a:prstGeom>
            <a:ln w="19050"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꺾인 연결선 74"/>
            <p:cNvCxnSpPr>
              <a:stCxn id="58" idx="3"/>
              <a:endCxn id="62" idx="1"/>
            </p:cNvCxnSpPr>
            <p:nvPr/>
          </p:nvCxnSpPr>
          <p:spPr>
            <a:xfrm>
              <a:off x="3720788" y="856503"/>
              <a:ext cx="281189" cy="792499"/>
            </a:xfrm>
            <a:prstGeom prst="bentConnector3">
              <a:avLst>
                <a:gd name="adj1" fmla="val 50000"/>
              </a:avLst>
            </a:prstGeom>
            <a:ln w="19050"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꺾인 연결선 75"/>
            <p:cNvCxnSpPr>
              <a:stCxn id="59" idx="3"/>
              <a:endCxn id="63" idx="1"/>
            </p:cNvCxnSpPr>
            <p:nvPr/>
          </p:nvCxnSpPr>
          <p:spPr>
            <a:xfrm flipV="1">
              <a:off x="3723836" y="1997516"/>
              <a:ext cx="272100" cy="223582"/>
            </a:xfrm>
            <a:prstGeom prst="bentConnector3">
              <a:avLst>
                <a:gd name="adj1" fmla="val 50000"/>
              </a:avLst>
            </a:prstGeom>
            <a:ln w="19050"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꺾인 연결선 76"/>
            <p:cNvCxnSpPr>
              <a:stCxn id="59" idx="3"/>
              <a:endCxn id="64" idx="1"/>
            </p:cNvCxnSpPr>
            <p:nvPr/>
          </p:nvCxnSpPr>
          <p:spPr>
            <a:xfrm>
              <a:off x="3723836" y="2221098"/>
              <a:ext cx="272100" cy="138286"/>
            </a:xfrm>
            <a:prstGeom prst="bentConnector3">
              <a:avLst>
                <a:gd name="adj1" fmla="val 50000"/>
              </a:avLst>
            </a:prstGeom>
            <a:ln w="19050"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꺾인 연결선 77"/>
            <p:cNvCxnSpPr>
              <a:stCxn id="59" idx="3"/>
              <a:endCxn id="65" idx="1"/>
            </p:cNvCxnSpPr>
            <p:nvPr/>
          </p:nvCxnSpPr>
          <p:spPr>
            <a:xfrm>
              <a:off x="3723836" y="2221098"/>
              <a:ext cx="272100" cy="498326"/>
            </a:xfrm>
            <a:prstGeom prst="bentConnector3">
              <a:avLst>
                <a:gd name="adj1" fmla="val 50000"/>
              </a:avLst>
            </a:prstGeom>
            <a:ln w="19050"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꺾인 연결선 78"/>
            <p:cNvCxnSpPr>
              <a:stCxn id="59" idx="3"/>
              <a:endCxn id="66" idx="1"/>
            </p:cNvCxnSpPr>
            <p:nvPr/>
          </p:nvCxnSpPr>
          <p:spPr>
            <a:xfrm>
              <a:off x="3723836" y="2221098"/>
              <a:ext cx="272100" cy="857452"/>
            </a:xfrm>
            <a:prstGeom prst="bentConnector3">
              <a:avLst>
                <a:gd name="adj1" fmla="val 50000"/>
              </a:avLst>
            </a:prstGeom>
            <a:ln w="19050"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꺾인 연결선 79"/>
            <p:cNvCxnSpPr>
              <a:stCxn id="110" idx="3"/>
              <a:endCxn id="68" idx="1"/>
            </p:cNvCxnSpPr>
            <p:nvPr/>
          </p:nvCxnSpPr>
          <p:spPr>
            <a:xfrm>
              <a:off x="3719319" y="6347693"/>
              <a:ext cx="276617" cy="252850"/>
            </a:xfrm>
            <a:prstGeom prst="bentConnector3">
              <a:avLst>
                <a:gd name="adj1" fmla="val 50000"/>
              </a:avLst>
            </a:prstGeom>
            <a:ln w="19050"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꺾인 연결선 80"/>
            <p:cNvCxnSpPr>
              <a:stCxn id="110" idx="3"/>
              <a:endCxn id="67" idx="1"/>
            </p:cNvCxnSpPr>
            <p:nvPr/>
          </p:nvCxnSpPr>
          <p:spPr>
            <a:xfrm flipV="1">
              <a:off x="3719319" y="6234122"/>
              <a:ext cx="276617" cy="113571"/>
            </a:xfrm>
            <a:prstGeom prst="bentConnector3">
              <a:avLst>
                <a:gd name="adj1" fmla="val 50000"/>
              </a:avLst>
            </a:prstGeom>
            <a:ln w="19050"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82" name="Picture 4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97763" y="3282113"/>
              <a:ext cx="1021556" cy="12557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3" name="TextBox 82"/>
            <p:cNvSpPr txBox="1"/>
            <p:nvPr/>
          </p:nvSpPr>
          <p:spPr>
            <a:xfrm>
              <a:off x="2662288" y="3059960"/>
              <a:ext cx="1020530" cy="2308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900" dirty="0" smtClean="0"/>
                <a:t>(*option)</a:t>
              </a:r>
            </a:p>
          </p:txBody>
        </p:sp>
        <p:pic>
          <p:nvPicPr>
            <p:cNvPr id="84" name="Picture 6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3907" y="3275984"/>
              <a:ext cx="612597" cy="2941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5" name="Picture 7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3907" y="3616451"/>
              <a:ext cx="612597" cy="3051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6" name="Picture 8"/>
            <p:cNvPicPr>
              <a:picLocks noChangeAspect="1" noChangeArrowheads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3907" y="3959239"/>
              <a:ext cx="612597" cy="3051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7" name="Picture 9"/>
            <p:cNvPicPr>
              <a:picLocks noChangeAspect="1" noChangeArrowheads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3907" y="4293401"/>
              <a:ext cx="612597" cy="3051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8" name="Picture 10"/>
            <p:cNvPicPr>
              <a:picLocks noChangeAspect="1" noChangeArrowheads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3907" y="4627563"/>
              <a:ext cx="612597" cy="3051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9" name="Picture 11"/>
            <p:cNvPicPr>
              <a:picLocks noChangeAspect="1" noChangeArrowheads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3907" y="4970351"/>
              <a:ext cx="612597" cy="3051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0" name="Picture 12"/>
            <p:cNvPicPr>
              <a:picLocks noChangeAspect="1" noChangeArrowheads="1"/>
            </p:cNvPicPr>
            <p:nvPr/>
          </p:nvPicPr>
          <p:blipFill>
            <a:blip r:embed="rId2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3907" y="5309963"/>
              <a:ext cx="612597" cy="2941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1" name="Picture 13"/>
            <p:cNvPicPr>
              <a:picLocks noChangeAspect="1" noChangeArrowheads="1"/>
            </p:cNvPicPr>
            <p:nvPr/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3906" y="5657024"/>
              <a:ext cx="612597" cy="2922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92" name="꺾인 연결선 91"/>
            <p:cNvCxnSpPr>
              <a:stCxn id="82" idx="3"/>
              <a:endCxn id="84" idx="1"/>
            </p:cNvCxnSpPr>
            <p:nvPr/>
          </p:nvCxnSpPr>
          <p:spPr>
            <a:xfrm flipV="1">
              <a:off x="3719319" y="3423065"/>
              <a:ext cx="274588" cy="486904"/>
            </a:xfrm>
            <a:prstGeom prst="bentConnector3">
              <a:avLst>
                <a:gd name="adj1" fmla="val 50000"/>
              </a:avLst>
            </a:prstGeom>
            <a:ln w="19050"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꺾인 연결선 92"/>
            <p:cNvCxnSpPr>
              <a:stCxn id="82" idx="3"/>
              <a:endCxn id="85" idx="1"/>
            </p:cNvCxnSpPr>
            <p:nvPr/>
          </p:nvCxnSpPr>
          <p:spPr>
            <a:xfrm flipV="1">
              <a:off x="3719319" y="3769005"/>
              <a:ext cx="274588" cy="140964"/>
            </a:xfrm>
            <a:prstGeom prst="bentConnector3">
              <a:avLst>
                <a:gd name="adj1" fmla="val 50000"/>
              </a:avLst>
            </a:prstGeom>
            <a:ln w="19050"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꺾인 연결선 93"/>
            <p:cNvCxnSpPr>
              <a:stCxn id="82" idx="3"/>
              <a:endCxn id="86" idx="1"/>
            </p:cNvCxnSpPr>
            <p:nvPr/>
          </p:nvCxnSpPr>
          <p:spPr>
            <a:xfrm>
              <a:off x="3719319" y="3909969"/>
              <a:ext cx="274588" cy="201824"/>
            </a:xfrm>
            <a:prstGeom prst="bentConnector3">
              <a:avLst>
                <a:gd name="adj1" fmla="val 50000"/>
              </a:avLst>
            </a:prstGeom>
            <a:ln w="19050"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꺾인 연결선 94"/>
            <p:cNvCxnSpPr>
              <a:stCxn id="82" idx="3"/>
              <a:endCxn id="87" idx="1"/>
            </p:cNvCxnSpPr>
            <p:nvPr/>
          </p:nvCxnSpPr>
          <p:spPr>
            <a:xfrm>
              <a:off x="3719319" y="3909969"/>
              <a:ext cx="274588" cy="535986"/>
            </a:xfrm>
            <a:prstGeom prst="bentConnector3">
              <a:avLst>
                <a:gd name="adj1" fmla="val 50000"/>
              </a:avLst>
            </a:prstGeom>
            <a:ln w="19050"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꺾인 연결선 95"/>
            <p:cNvCxnSpPr>
              <a:stCxn id="82" idx="3"/>
              <a:endCxn id="88" idx="1"/>
            </p:cNvCxnSpPr>
            <p:nvPr/>
          </p:nvCxnSpPr>
          <p:spPr>
            <a:xfrm>
              <a:off x="3719319" y="3909969"/>
              <a:ext cx="274588" cy="870148"/>
            </a:xfrm>
            <a:prstGeom prst="bentConnector3">
              <a:avLst>
                <a:gd name="adj1" fmla="val 50000"/>
              </a:avLst>
            </a:prstGeom>
            <a:ln w="19050"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꺾인 연결선 96"/>
            <p:cNvCxnSpPr>
              <a:stCxn id="82" idx="3"/>
              <a:endCxn id="89" idx="1"/>
            </p:cNvCxnSpPr>
            <p:nvPr/>
          </p:nvCxnSpPr>
          <p:spPr>
            <a:xfrm>
              <a:off x="3719319" y="3909969"/>
              <a:ext cx="274588" cy="1212936"/>
            </a:xfrm>
            <a:prstGeom prst="bentConnector3">
              <a:avLst>
                <a:gd name="adj1" fmla="val 50000"/>
              </a:avLst>
            </a:prstGeom>
            <a:ln w="19050"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꺾인 연결선 97"/>
            <p:cNvCxnSpPr>
              <a:stCxn id="82" idx="3"/>
              <a:endCxn id="90" idx="1"/>
            </p:cNvCxnSpPr>
            <p:nvPr/>
          </p:nvCxnSpPr>
          <p:spPr>
            <a:xfrm>
              <a:off x="3719319" y="3909969"/>
              <a:ext cx="274588" cy="1547075"/>
            </a:xfrm>
            <a:prstGeom prst="bentConnector3">
              <a:avLst>
                <a:gd name="adj1" fmla="val 50000"/>
              </a:avLst>
            </a:prstGeom>
            <a:ln w="19050"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꺾인 연결선 98"/>
            <p:cNvCxnSpPr>
              <a:stCxn id="82" idx="3"/>
              <a:endCxn id="91" idx="1"/>
            </p:cNvCxnSpPr>
            <p:nvPr/>
          </p:nvCxnSpPr>
          <p:spPr>
            <a:xfrm>
              <a:off x="3719319" y="3909969"/>
              <a:ext cx="274587" cy="1893183"/>
            </a:xfrm>
            <a:prstGeom prst="bentConnector3">
              <a:avLst>
                <a:gd name="adj1" fmla="val 50000"/>
              </a:avLst>
            </a:prstGeom>
            <a:ln w="19050"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0" name="TextBox 99"/>
            <p:cNvSpPr txBox="1"/>
            <p:nvPr/>
          </p:nvSpPr>
          <p:spPr>
            <a:xfrm>
              <a:off x="107504" y="76562"/>
              <a:ext cx="1020763" cy="40011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ko-KR" altLang="en-US" sz="1000" dirty="0" smtClean="0"/>
                <a:t>동</a:t>
              </a:r>
              <a:r>
                <a:rPr lang="ko-KR" altLang="en-US" sz="1000" dirty="0"/>
                <a:t>작 </a:t>
              </a:r>
              <a:r>
                <a:rPr lang="ko-KR" altLang="en-US" sz="1000" dirty="0" smtClean="0"/>
                <a:t>상태</a:t>
              </a:r>
              <a:endParaRPr lang="en-US" altLang="ko-KR" sz="1000" dirty="0" smtClean="0"/>
            </a:p>
            <a:p>
              <a:endParaRPr lang="ko-KR" altLang="en-US" sz="1000" dirty="0"/>
            </a:p>
          </p:txBody>
        </p:sp>
        <p:sp>
          <p:nvSpPr>
            <p:cNvPr id="101" name="TextBox 100"/>
            <p:cNvSpPr txBox="1"/>
            <p:nvPr/>
          </p:nvSpPr>
          <p:spPr>
            <a:xfrm>
              <a:off x="1390764" y="76562"/>
              <a:ext cx="1020763" cy="40011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ko-KR" altLang="en-US" sz="1000" dirty="0" smtClean="0"/>
                <a:t>메인</a:t>
              </a:r>
              <a:r>
                <a:rPr lang="en-US" altLang="ko-KR" sz="1000" dirty="0" smtClean="0"/>
                <a:t> </a:t>
              </a:r>
              <a:r>
                <a:rPr lang="ko-KR" altLang="en-US" sz="1000" dirty="0" smtClean="0"/>
                <a:t>메뉴</a:t>
              </a:r>
              <a:endParaRPr lang="en-US" altLang="ko-KR" sz="1000" dirty="0" smtClean="0"/>
            </a:p>
            <a:p>
              <a:endParaRPr lang="ko-KR" altLang="en-US" sz="1000" dirty="0"/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2699792" y="76562"/>
              <a:ext cx="1020763" cy="40011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ko-KR" altLang="en-US" sz="1000" dirty="0" smtClean="0"/>
                <a:t>서브 메뉴</a:t>
              </a:r>
              <a:endParaRPr lang="en-US" altLang="ko-KR" sz="1000" dirty="0" smtClean="0"/>
            </a:p>
            <a:p>
              <a:endParaRPr lang="ko-KR" altLang="en-US" sz="1000" dirty="0"/>
            </a:p>
          </p:txBody>
        </p:sp>
        <p:sp>
          <p:nvSpPr>
            <p:cNvPr id="103" name="TextBox 102"/>
            <p:cNvSpPr txBox="1"/>
            <p:nvPr/>
          </p:nvSpPr>
          <p:spPr>
            <a:xfrm>
              <a:off x="3995936" y="76562"/>
              <a:ext cx="1020763" cy="40011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ko-KR" altLang="en-US" sz="1000" dirty="0" smtClean="0"/>
                <a:t>항목 별 설정</a:t>
              </a:r>
              <a:endParaRPr lang="en-US" altLang="ko-KR" sz="1000" dirty="0" smtClean="0"/>
            </a:p>
            <a:p>
              <a:endParaRPr lang="ko-KR" altLang="en-US" sz="1000" dirty="0"/>
            </a:p>
          </p:txBody>
        </p:sp>
        <p:cxnSp>
          <p:nvCxnSpPr>
            <p:cNvPr id="104" name="직선 화살표 연결선 103"/>
            <p:cNvCxnSpPr>
              <a:stCxn id="100" idx="3"/>
              <a:endCxn id="101" idx="1"/>
            </p:cNvCxnSpPr>
            <p:nvPr/>
          </p:nvCxnSpPr>
          <p:spPr>
            <a:xfrm>
              <a:off x="1128267" y="276617"/>
              <a:ext cx="262497" cy="0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직선 화살표 연결선 104"/>
            <p:cNvCxnSpPr>
              <a:stCxn id="101" idx="3"/>
              <a:endCxn id="102" idx="1"/>
            </p:cNvCxnSpPr>
            <p:nvPr/>
          </p:nvCxnSpPr>
          <p:spPr>
            <a:xfrm>
              <a:off x="2411527" y="276617"/>
              <a:ext cx="288265" cy="0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직선 화살표 연결선 105"/>
            <p:cNvCxnSpPr>
              <a:stCxn id="102" idx="3"/>
              <a:endCxn id="103" idx="1"/>
            </p:cNvCxnSpPr>
            <p:nvPr/>
          </p:nvCxnSpPr>
          <p:spPr>
            <a:xfrm>
              <a:off x="3720555" y="276617"/>
              <a:ext cx="275381" cy="0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꺾인 연결선 106"/>
            <p:cNvCxnSpPr>
              <a:stCxn id="109" idx="2"/>
              <a:endCxn id="110" idx="1"/>
            </p:cNvCxnSpPr>
            <p:nvPr/>
          </p:nvCxnSpPr>
          <p:spPr>
            <a:xfrm rot="16200000" flipH="1">
              <a:off x="-262584" y="3387344"/>
              <a:ext cx="5799013" cy="121683"/>
            </a:xfrm>
            <a:prstGeom prst="bentConnector2">
              <a:avLst/>
            </a:prstGeom>
            <a:ln w="19050"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꺾인 연결선 107"/>
            <p:cNvCxnSpPr>
              <a:stCxn id="109" idx="2"/>
              <a:endCxn id="82" idx="1"/>
            </p:cNvCxnSpPr>
            <p:nvPr/>
          </p:nvCxnSpPr>
          <p:spPr>
            <a:xfrm rot="16200000" flipH="1">
              <a:off x="956278" y="2168483"/>
              <a:ext cx="3361289" cy="121682"/>
            </a:xfrm>
            <a:prstGeom prst="bentConnector2">
              <a:avLst/>
            </a:prstGeom>
            <a:ln w="19050"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9" name="TextBox 108"/>
            <p:cNvSpPr txBox="1"/>
            <p:nvPr/>
          </p:nvSpPr>
          <p:spPr>
            <a:xfrm>
              <a:off x="2446904" y="302459"/>
              <a:ext cx="258354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endParaRPr lang="ko-KR" altLang="en-US" sz="1000" dirty="0"/>
            </a:p>
          </p:txBody>
        </p:sp>
        <p:pic>
          <p:nvPicPr>
            <p:cNvPr id="110" name="Picture 2"/>
            <p:cNvPicPr>
              <a:picLocks noChangeAspect="1" noChangeArrowheads="1"/>
            </p:cNvPicPr>
            <p:nvPr/>
          </p:nvPicPr>
          <p:blipFill>
            <a:blip r:embed="rId2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97764" y="6093296"/>
              <a:ext cx="1021555" cy="5087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4" name="슬라이드 번호 개체 틀 15"/>
          <p:cNvSpPr txBox="1">
            <a:spLocks/>
          </p:cNvSpPr>
          <p:nvPr/>
        </p:nvSpPr>
        <p:spPr>
          <a:xfrm>
            <a:off x="2509626" y="8582741"/>
            <a:ext cx="1527598" cy="481002"/>
          </a:xfrm>
          <a:prstGeom prst="rect">
            <a:avLst/>
          </a:prstGeom>
        </p:spPr>
        <p:txBody>
          <a:bodyPr vert="horz" lIns="89031" tIns="44515" rIns="89031" bIns="44515" rtlCol="0" anchor="ctr"/>
          <a:lstStyle/>
          <a:p>
            <a:pPr algn="ctr">
              <a:defRPr/>
            </a:pPr>
            <a:fld id="{C656618E-3C0E-4137-85B4-3A0BFE7A5F27}" type="slidenum">
              <a:rPr lang="ko-KR" altLang="en-US" sz="1000" smtClean="0">
                <a:latin typeface="Calibri" panose="020F0502020204030204" pitchFamily="34" charset="0"/>
              </a:rPr>
              <a:pPr algn="ctr">
                <a:defRPr/>
              </a:pPr>
              <a:t>12</a:t>
            </a:fld>
            <a:endParaRPr lang="ko-KR" altLang="en-US" sz="10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8273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extBox 74"/>
          <p:cNvSpPr txBox="1"/>
          <p:nvPr/>
        </p:nvSpPr>
        <p:spPr>
          <a:xfrm>
            <a:off x="758825" y="859631"/>
            <a:ext cx="5306765" cy="1978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>
              <a:lnSpc>
                <a:spcPct val="140000"/>
              </a:lnSpc>
            </a:pPr>
            <a:r>
              <a:rPr lang="en-US" altLang="ko-KR" sz="1050" b="1" dirty="0" smtClean="0">
                <a:ea typeface="나눔고딕" pitchFamily="50" charset="-127"/>
              </a:rPr>
              <a:t>4.2.2.  </a:t>
            </a:r>
            <a:r>
              <a:rPr lang="ko-KR" altLang="en-US" sz="1050" b="1" dirty="0" smtClean="0">
                <a:ea typeface="나눔고딕" pitchFamily="50" charset="-127"/>
              </a:rPr>
              <a:t>설정 항목 요약 </a:t>
            </a:r>
            <a:endParaRPr lang="en-US" altLang="ko-KR" sz="1050" b="1" dirty="0">
              <a:ea typeface="나눔고딕" pitchFamily="50" charset="-127"/>
            </a:endParaRPr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59358332"/>
              </p:ext>
            </p:extLst>
          </p:nvPr>
        </p:nvGraphicFramePr>
        <p:xfrm>
          <a:off x="377825" y="1204863"/>
          <a:ext cx="5715000" cy="712724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838200"/>
                <a:gridCol w="1219200"/>
                <a:gridCol w="1524000"/>
                <a:gridCol w="2133600"/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/>
                        <a:t>서브 메뉴 위치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/>
                        <a:t>설정 항목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dirty="0" smtClean="0"/>
                        <a:t>값</a:t>
                      </a:r>
                      <a:r>
                        <a:rPr lang="en-US" altLang="ko-KR" sz="1200" dirty="0" smtClean="0"/>
                        <a:t> </a:t>
                      </a:r>
                      <a:r>
                        <a:rPr lang="ko-KR" altLang="en-US" sz="1200" dirty="0" smtClean="0"/>
                        <a:t>범위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dirty="0" smtClean="0"/>
                        <a:t>기능</a:t>
                      </a:r>
                      <a:endParaRPr lang="ko-KR" altLang="en-US" sz="1200" dirty="0"/>
                    </a:p>
                  </a:txBody>
                  <a:tcPr/>
                </a:tc>
              </a:tr>
              <a:tr h="370840">
                <a:tc rowSpan="4"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dirty="0" smtClean="0"/>
                        <a:t>INPUT</a:t>
                      </a:r>
                      <a:endParaRPr lang="en-US" altLang="ko-KR" sz="1000" b="1" baseline="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b="1" dirty="0" smtClean="0"/>
                        <a:t>VIDEO</a:t>
                      </a:r>
                      <a:r>
                        <a:rPr lang="en-US" altLang="ko-KR" sz="1000" b="1" baseline="0" dirty="0" smtClean="0"/>
                        <a:t> IN</a:t>
                      </a:r>
                      <a:endParaRPr lang="ko-KR" altLang="en-US" sz="1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900" b="1" dirty="0" smtClean="0"/>
                        <a:t>CVBS</a:t>
                      </a:r>
                    </a:p>
                    <a:p>
                      <a:pPr algn="l" latinLnBrk="1"/>
                      <a:r>
                        <a:rPr lang="en-US" altLang="ko-KR" sz="900" b="1" dirty="0" smtClean="0"/>
                        <a:t>COMPONENT</a:t>
                      </a:r>
                    </a:p>
                    <a:p>
                      <a:pPr algn="l" latinLnBrk="1"/>
                      <a:r>
                        <a:rPr lang="en-US" altLang="ko-KR" sz="900" b="1" dirty="0" smtClean="0"/>
                        <a:t>HDMI</a:t>
                      </a:r>
                    </a:p>
                    <a:p>
                      <a:pPr algn="l" latinLnBrk="1"/>
                      <a:r>
                        <a:rPr lang="en-US" altLang="ko-KR" sz="900" b="1" dirty="0" smtClean="0"/>
                        <a:t>SDI</a:t>
                      </a:r>
                    </a:p>
                    <a:p>
                      <a:pPr algn="l" latinLnBrk="1"/>
                      <a:r>
                        <a:rPr lang="en-US" altLang="ko-KR" sz="900" b="1" dirty="0" err="1" smtClean="0"/>
                        <a:t>SDIcc</a:t>
                      </a:r>
                      <a:endParaRPr lang="en-US" altLang="ko-KR" sz="9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1" dirty="0" smtClean="0"/>
                        <a:t>비디오 입력 포트 선택</a:t>
                      </a:r>
                      <a:endParaRPr lang="en-US" altLang="ko-KR" sz="900" b="1" dirty="0" smtClean="0"/>
                    </a:p>
                    <a:p>
                      <a:pPr algn="l" latinLnBrk="1"/>
                      <a:r>
                        <a:rPr lang="en-US" altLang="ko-KR" sz="900" b="1" dirty="0" smtClean="0"/>
                        <a:t>(*</a:t>
                      </a:r>
                      <a:r>
                        <a:rPr lang="ko-KR" altLang="en-US" sz="900" b="1" dirty="0" smtClean="0"/>
                        <a:t>선택 시</a:t>
                      </a:r>
                      <a:r>
                        <a:rPr lang="en-US" altLang="ko-KR" sz="900" b="1" dirty="0" smtClean="0"/>
                        <a:t>, </a:t>
                      </a:r>
                      <a:r>
                        <a:rPr lang="ko-KR" altLang="en-US" sz="900" b="1" dirty="0" smtClean="0"/>
                        <a:t>오디오 입력 포트가 적정 입력 포트로 자동 변환됨</a:t>
                      </a:r>
                      <a:r>
                        <a:rPr lang="en-US" altLang="ko-KR" sz="900" b="1" dirty="0" smtClean="0"/>
                        <a:t>.)</a:t>
                      </a:r>
                    </a:p>
                    <a:p>
                      <a:pPr algn="l" latinLnBrk="1"/>
                      <a:r>
                        <a:rPr lang="en-US" altLang="ko-KR" sz="900" b="1" dirty="0" smtClean="0"/>
                        <a:t>(*</a:t>
                      </a:r>
                      <a:r>
                        <a:rPr lang="en-US" altLang="ko-KR" sz="900" b="1" dirty="0" err="1" smtClean="0"/>
                        <a:t>SDIcc</a:t>
                      </a:r>
                      <a:r>
                        <a:rPr lang="ko-KR" altLang="en-US" sz="900" b="1" dirty="0" smtClean="0"/>
                        <a:t>는 </a:t>
                      </a:r>
                      <a:r>
                        <a:rPr lang="en-US" altLang="ko-KR" sz="900" b="1" dirty="0" smtClean="0"/>
                        <a:t>Closed</a:t>
                      </a:r>
                      <a:r>
                        <a:rPr lang="en-US" altLang="ko-KR" sz="900" b="1" baseline="0" dirty="0" smtClean="0"/>
                        <a:t> Caption</a:t>
                      </a:r>
                      <a:r>
                        <a:rPr lang="ko-KR" altLang="en-US" sz="900" b="1" baseline="0" dirty="0" smtClean="0"/>
                        <a:t>입력을 지원하는 </a:t>
                      </a:r>
                      <a:r>
                        <a:rPr lang="en-US" altLang="ko-KR" sz="900" b="1" baseline="0" dirty="0" smtClean="0"/>
                        <a:t>SDI </a:t>
                      </a:r>
                      <a:r>
                        <a:rPr lang="ko-KR" altLang="en-US" sz="900" b="1" baseline="0" dirty="0" smtClean="0"/>
                        <a:t>입력 모드임</a:t>
                      </a:r>
                      <a:r>
                        <a:rPr lang="en-US" altLang="ko-KR" sz="900" b="1" baseline="0" dirty="0" smtClean="0"/>
                        <a:t>.)</a:t>
                      </a:r>
                      <a:endParaRPr lang="en-US" altLang="ko-KR" sz="900" b="1" dirty="0" smtClean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pPr algn="ctr" latinLnBrk="1"/>
                      <a:endParaRPr lang="en-US" altLang="ko-KR" sz="1200" b="1" baseline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b="1" dirty="0" smtClean="0"/>
                        <a:t>AUDIO</a:t>
                      </a:r>
                      <a:r>
                        <a:rPr lang="en-US" altLang="ko-KR" sz="1000" b="1" baseline="0" dirty="0" smtClean="0"/>
                        <a:t> IN</a:t>
                      </a:r>
                      <a:endParaRPr lang="ko-KR" altLang="en-US" sz="1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900" b="1" dirty="0" smtClean="0"/>
                        <a:t>RCA</a:t>
                      </a:r>
                    </a:p>
                    <a:p>
                      <a:pPr algn="l" latinLnBrk="1"/>
                      <a:r>
                        <a:rPr lang="en-US" altLang="ko-KR" sz="900" b="1" dirty="0" smtClean="0"/>
                        <a:t>HDMI</a:t>
                      </a:r>
                    </a:p>
                    <a:p>
                      <a:pPr algn="l" latinLnBrk="1"/>
                      <a:r>
                        <a:rPr lang="en-US" altLang="ko-KR" sz="900" b="1" dirty="0" smtClean="0"/>
                        <a:t>SDI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1" dirty="0" smtClean="0"/>
                        <a:t>오디오 입력 포트 선택</a:t>
                      </a:r>
                      <a:endParaRPr lang="ko-KR" altLang="en-US" sz="900" b="1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b="1" dirty="0" smtClean="0"/>
                        <a:t>RESOLUTION</a:t>
                      </a:r>
                      <a:endParaRPr lang="ko-KR" altLang="en-US" sz="1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900" b="1" dirty="0" smtClean="0"/>
                        <a:t>AUTO</a:t>
                      </a:r>
                    </a:p>
                    <a:p>
                      <a:pPr algn="l" latinLnBrk="1"/>
                      <a:r>
                        <a:rPr lang="en-US" altLang="ko-KR" sz="900" b="1" dirty="0" smtClean="0"/>
                        <a:t>1080p</a:t>
                      </a:r>
                    </a:p>
                    <a:p>
                      <a:pPr algn="l" latinLnBrk="1"/>
                      <a:r>
                        <a:rPr lang="en-US" altLang="ko-KR" sz="900" b="1" dirty="0" smtClean="0"/>
                        <a:t>1080i</a:t>
                      </a:r>
                    </a:p>
                    <a:p>
                      <a:pPr algn="l" latinLnBrk="1"/>
                      <a:r>
                        <a:rPr lang="en-US" altLang="ko-KR" sz="900" b="1" dirty="0" smtClean="0"/>
                        <a:t>720p</a:t>
                      </a:r>
                    </a:p>
                    <a:p>
                      <a:pPr algn="l" latinLnBrk="1"/>
                      <a:r>
                        <a:rPr lang="en-US" altLang="ko-KR" sz="900" b="1" dirty="0" smtClean="0"/>
                        <a:t>480i</a:t>
                      </a:r>
                      <a:endParaRPr lang="ko-KR" altLang="en-US" sz="9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1" dirty="0" smtClean="0"/>
                        <a:t>입력 해상도를 자동 감지</a:t>
                      </a:r>
                      <a:r>
                        <a:rPr lang="en-US" altLang="ko-KR" sz="900" b="1" dirty="0" smtClean="0"/>
                        <a:t>, </a:t>
                      </a:r>
                      <a:r>
                        <a:rPr lang="ko-KR" altLang="en-US" sz="900" b="1" dirty="0" smtClean="0"/>
                        <a:t>혹은 지정된 해상도만 허용하는 방식 중 선택</a:t>
                      </a:r>
                      <a:endParaRPr lang="en-US" altLang="ko-KR" sz="900" b="1" dirty="0" smtClean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pPr algn="ctr" latinLnBrk="1"/>
                      <a:endParaRPr lang="en-US" altLang="ko-KR" sz="1200" b="1" baseline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b="1" dirty="0" smtClean="0"/>
                        <a:t>PATTERN</a:t>
                      </a:r>
                      <a:endParaRPr lang="ko-KR" altLang="en-US" sz="1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900" b="1" dirty="0" smtClean="0"/>
                        <a:t>BLACK</a:t>
                      </a:r>
                    </a:p>
                    <a:p>
                      <a:pPr algn="l" latinLnBrk="1"/>
                      <a:r>
                        <a:rPr lang="en-US" altLang="ko-KR" sz="900" b="1" dirty="0" smtClean="0"/>
                        <a:t>WHITE</a:t>
                      </a:r>
                    </a:p>
                    <a:p>
                      <a:pPr algn="l" latinLnBrk="1"/>
                      <a:r>
                        <a:rPr lang="en-US" altLang="ko-KR" sz="900" b="1" dirty="0" smtClean="0"/>
                        <a:t>BLUE</a:t>
                      </a:r>
                      <a:endParaRPr lang="ko-KR" altLang="en-US" sz="9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1" dirty="0" smtClean="0"/>
                        <a:t>입력이 없을 시</a:t>
                      </a:r>
                      <a:r>
                        <a:rPr lang="en-US" altLang="ko-KR" sz="900" b="1" dirty="0" smtClean="0"/>
                        <a:t>, </a:t>
                      </a:r>
                      <a:r>
                        <a:rPr lang="ko-KR" altLang="en-US" sz="900" b="1" dirty="0" smtClean="0"/>
                        <a:t>표출될 단색 패턴 선택</a:t>
                      </a:r>
                      <a:r>
                        <a:rPr lang="en-US" altLang="ko-KR" sz="900" b="1" dirty="0" smtClean="0"/>
                        <a:t>.</a:t>
                      </a:r>
                    </a:p>
                  </a:txBody>
                  <a:tcPr/>
                </a:tc>
              </a:tr>
              <a:tr h="370840">
                <a:tc rowSpan="10"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dirty="0" smtClean="0"/>
                        <a:t>ENC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b="1" dirty="0" smtClean="0"/>
                        <a:t>SYS DELAY</a:t>
                      </a:r>
                      <a:endParaRPr lang="ko-KR" altLang="en-US" sz="1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900" b="1" dirty="0" smtClean="0"/>
                        <a:t>150,200,350,650 (</a:t>
                      </a:r>
                      <a:r>
                        <a:rPr lang="en-US" altLang="ko-KR" sz="900" b="1" dirty="0" err="1" smtClean="0"/>
                        <a:t>ms</a:t>
                      </a:r>
                      <a:r>
                        <a:rPr lang="en-US" altLang="ko-KR" sz="900" b="1" dirty="0" smtClean="0"/>
                        <a:t>)</a:t>
                      </a:r>
                      <a:endParaRPr lang="ko-KR" altLang="en-US" sz="9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900" b="1" dirty="0" smtClean="0"/>
                        <a:t>Encoder </a:t>
                      </a:r>
                      <a:r>
                        <a:rPr lang="ko-KR" altLang="en-US" sz="900" b="1" dirty="0" smtClean="0"/>
                        <a:t>시스템 </a:t>
                      </a:r>
                      <a:r>
                        <a:rPr lang="ko-KR" altLang="en-US" sz="900" b="1" dirty="0" err="1" smtClean="0"/>
                        <a:t>딜레이</a:t>
                      </a:r>
                      <a:r>
                        <a:rPr lang="ko-KR" altLang="en-US" sz="900" b="1" dirty="0" smtClean="0"/>
                        <a:t> 설정</a:t>
                      </a:r>
                      <a:r>
                        <a:rPr lang="en-US" altLang="ko-KR" sz="900" b="1" dirty="0" smtClean="0"/>
                        <a:t>.</a:t>
                      </a: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pPr algn="ctr" latinLnBrk="1"/>
                      <a:endParaRPr lang="en-US" altLang="ko-KR" sz="12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b="1" dirty="0" smtClean="0"/>
                        <a:t>TS ID</a:t>
                      </a:r>
                      <a:endParaRPr lang="ko-KR" altLang="en-US" sz="1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900" b="1" dirty="0" smtClean="0"/>
                        <a:t>1 ~ 65534</a:t>
                      </a:r>
                      <a:endParaRPr lang="ko-KR" altLang="en-US" sz="9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900" b="1" dirty="0" smtClean="0"/>
                        <a:t>TS</a:t>
                      </a:r>
                      <a:r>
                        <a:rPr lang="en-US" altLang="ko-KR" sz="900" b="1" baseline="0" dirty="0" smtClean="0"/>
                        <a:t> ID </a:t>
                      </a:r>
                      <a:r>
                        <a:rPr lang="ko-KR" altLang="en-US" sz="900" b="1" baseline="0" dirty="0" smtClean="0"/>
                        <a:t>값 설정</a:t>
                      </a:r>
                      <a:r>
                        <a:rPr lang="en-US" altLang="ko-KR" sz="900" b="1" baseline="0" dirty="0" smtClean="0"/>
                        <a:t>.</a:t>
                      </a:r>
                      <a:endParaRPr lang="ko-KR" altLang="en-US" sz="900" b="1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b="1" dirty="0" smtClean="0"/>
                        <a:t>VID CODEC</a:t>
                      </a:r>
                      <a:endParaRPr lang="ko-KR" altLang="en-US" sz="1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900" b="1" dirty="0" smtClean="0"/>
                        <a:t>MPEG2</a:t>
                      </a:r>
                    </a:p>
                    <a:p>
                      <a:pPr algn="l" latinLnBrk="1"/>
                      <a:r>
                        <a:rPr lang="en-US" altLang="ko-KR" sz="900" b="1" dirty="0" smtClean="0"/>
                        <a:t>H264</a:t>
                      </a:r>
                      <a:endParaRPr lang="ko-KR" altLang="en-US" sz="9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1" dirty="0" smtClean="0"/>
                        <a:t>비디오 </a:t>
                      </a:r>
                      <a:r>
                        <a:rPr lang="ko-KR" altLang="en-US" sz="900" b="1" dirty="0" err="1" smtClean="0"/>
                        <a:t>코덱</a:t>
                      </a:r>
                      <a:r>
                        <a:rPr lang="ko-KR" altLang="en-US" sz="900" b="1" dirty="0" smtClean="0"/>
                        <a:t> 설정</a:t>
                      </a:r>
                      <a:r>
                        <a:rPr lang="en-US" altLang="ko-KR" sz="900" b="1" dirty="0" smtClean="0"/>
                        <a:t>.</a:t>
                      </a:r>
                      <a:endParaRPr lang="ko-KR" altLang="en-US" sz="900" b="1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b="1" dirty="0" smtClean="0"/>
                        <a:t>AUD CODEC</a:t>
                      </a:r>
                      <a:endParaRPr lang="ko-KR" altLang="en-US" sz="1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900" b="1" dirty="0" smtClean="0"/>
                        <a:t>MP1L2</a:t>
                      </a:r>
                    </a:p>
                    <a:p>
                      <a:pPr algn="l" latinLnBrk="1"/>
                      <a:r>
                        <a:rPr lang="en-US" altLang="ko-KR" sz="900" b="1" dirty="0" smtClean="0"/>
                        <a:t>AC3</a:t>
                      </a:r>
                    </a:p>
                    <a:p>
                      <a:pPr algn="l" latinLnBrk="1"/>
                      <a:r>
                        <a:rPr lang="en-US" altLang="ko-KR" sz="900" b="1" dirty="0" smtClean="0"/>
                        <a:t>AAC-LC</a:t>
                      </a:r>
                    </a:p>
                    <a:p>
                      <a:pPr algn="l" latinLnBrk="1"/>
                      <a:r>
                        <a:rPr lang="en-US" altLang="ko-KR" sz="900" b="1" dirty="0" smtClean="0"/>
                        <a:t>HEAACv2</a:t>
                      </a:r>
                      <a:endParaRPr lang="ko-KR" altLang="en-US" sz="9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1" dirty="0" smtClean="0"/>
                        <a:t>오디오 </a:t>
                      </a:r>
                      <a:r>
                        <a:rPr lang="ko-KR" altLang="en-US" sz="900" b="1" dirty="0" err="1" smtClean="0"/>
                        <a:t>코덱</a:t>
                      </a:r>
                      <a:r>
                        <a:rPr lang="ko-KR" altLang="en-US" sz="900" b="1" dirty="0" smtClean="0"/>
                        <a:t> 설정</a:t>
                      </a:r>
                      <a:r>
                        <a:rPr lang="en-US" altLang="ko-KR" sz="900" b="1" dirty="0" smtClean="0"/>
                        <a:t>.</a:t>
                      </a:r>
                      <a:endParaRPr lang="ko-KR" altLang="en-US" sz="900" b="1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b="1" dirty="0" smtClean="0"/>
                        <a:t>TS BTR</a:t>
                      </a:r>
                      <a:endParaRPr lang="ko-KR" altLang="en-US" sz="1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900" b="1" dirty="0" smtClean="0"/>
                        <a:t>~25 Mbps</a:t>
                      </a:r>
                      <a:endParaRPr lang="ko-KR" altLang="en-US" sz="9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900" b="1" dirty="0" smtClean="0"/>
                        <a:t>TS</a:t>
                      </a:r>
                      <a:r>
                        <a:rPr lang="en-US" altLang="ko-KR" sz="900" b="1" baseline="0" dirty="0" smtClean="0"/>
                        <a:t> Bit-rate </a:t>
                      </a:r>
                      <a:r>
                        <a:rPr lang="ko-KR" altLang="en-US" sz="900" b="1" baseline="0" dirty="0" smtClean="0"/>
                        <a:t>설정</a:t>
                      </a:r>
                      <a:r>
                        <a:rPr lang="en-US" altLang="ko-KR" sz="900" b="1" baseline="0" dirty="0" smtClean="0"/>
                        <a:t>.</a:t>
                      </a:r>
                    </a:p>
                    <a:p>
                      <a:pPr algn="l" latinLnBrk="1"/>
                      <a:r>
                        <a:rPr lang="en-US" altLang="ko-KR" sz="900" b="1" baseline="0" dirty="0" smtClean="0"/>
                        <a:t>(</a:t>
                      </a:r>
                      <a:r>
                        <a:rPr lang="ko-KR" altLang="en-US" sz="900" b="1" baseline="0" dirty="0" smtClean="0"/>
                        <a:t>비디오 및 오디오 </a:t>
                      </a:r>
                      <a:r>
                        <a:rPr lang="en-US" altLang="ko-KR" sz="900" b="1" baseline="0" dirty="0" smtClean="0"/>
                        <a:t>Bit-rate</a:t>
                      </a:r>
                      <a:r>
                        <a:rPr lang="ko-KR" altLang="en-US" sz="900" b="1" baseline="0" dirty="0" smtClean="0"/>
                        <a:t>에 따라 설정 가능한 최소값이 달라집니다</a:t>
                      </a:r>
                      <a:r>
                        <a:rPr lang="en-US" altLang="ko-KR" sz="900" b="1" baseline="0" dirty="0" smtClean="0"/>
                        <a:t>.)</a:t>
                      </a:r>
                      <a:endParaRPr lang="ko-KR" altLang="en-US" sz="900" b="1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b="1" dirty="0" smtClean="0"/>
                        <a:t>VID BTR</a:t>
                      </a:r>
                      <a:endParaRPr lang="ko-KR" altLang="en-US" sz="1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900" b="1" dirty="0" smtClean="0"/>
                        <a:t>(MPEG2) </a:t>
                      </a:r>
                      <a:r>
                        <a:rPr lang="en-US" altLang="ko-KR" sz="900" b="1" baseline="0" dirty="0" smtClean="0"/>
                        <a:t>5~22 Mbps</a:t>
                      </a:r>
                    </a:p>
                    <a:p>
                      <a:pPr algn="l" latinLnBrk="1"/>
                      <a:r>
                        <a:rPr lang="en-US" altLang="ko-KR" sz="900" b="1" baseline="0" dirty="0" smtClean="0"/>
                        <a:t>(H264) 3.5 ~ 22 Mbps</a:t>
                      </a:r>
                      <a:endParaRPr lang="ko-KR" altLang="en-US" sz="9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1" dirty="0" smtClean="0"/>
                        <a:t>비디오 </a:t>
                      </a:r>
                      <a:r>
                        <a:rPr lang="en-US" altLang="ko-KR" sz="900" b="1" dirty="0" smtClean="0"/>
                        <a:t>Bit-rate </a:t>
                      </a:r>
                      <a:r>
                        <a:rPr lang="ko-KR" altLang="en-US" sz="900" b="1" dirty="0" smtClean="0"/>
                        <a:t>설정</a:t>
                      </a:r>
                      <a:endParaRPr lang="ko-KR" altLang="en-US" sz="900" b="1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b="1" dirty="0" smtClean="0"/>
                        <a:t>AUD BTR</a:t>
                      </a:r>
                      <a:endParaRPr lang="ko-KR" altLang="en-US" sz="1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900" b="1" dirty="0" smtClean="0"/>
                        <a:t>128~384Kbps</a:t>
                      </a:r>
                    </a:p>
                    <a:p>
                      <a:pPr algn="l" latinLnBrk="1"/>
                      <a:r>
                        <a:rPr lang="en-US" altLang="ko-KR" sz="900" b="1" dirty="0" smtClean="0"/>
                        <a:t>(HEAACv2</a:t>
                      </a:r>
                      <a:r>
                        <a:rPr lang="en-US" altLang="ko-KR" sz="900" b="1" baseline="0" dirty="0" smtClean="0"/>
                        <a:t> : 32~96 Kbps)</a:t>
                      </a:r>
                      <a:endParaRPr lang="ko-KR" altLang="en-US" sz="9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1" dirty="0" smtClean="0"/>
                        <a:t>오디오 </a:t>
                      </a:r>
                      <a:r>
                        <a:rPr lang="en-US" altLang="ko-KR" sz="900" b="1" dirty="0" smtClean="0"/>
                        <a:t>Bit-rate </a:t>
                      </a:r>
                      <a:r>
                        <a:rPr lang="ko-KR" altLang="en-US" sz="900" b="1" dirty="0" smtClean="0"/>
                        <a:t>설정</a:t>
                      </a:r>
                      <a:endParaRPr lang="ko-KR" altLang="en-US" sz="900" b="1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b="1" dirty="0" smtClean="0"/>
                        <a:t>AUD DELAY</a:t>
                      </a:r>
                      <a:endParaRPr lang="ko-KR" altLang="en-US" sz="1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900" b="1" dirty="0" smtClean="0"/>
                        <a:t>0~400 </a:t>
                      </a:r>
                      <a:r>
                        <a:rPr lang="en-US" altLang="ko-KR" sz="900" b="1" dirty="0" err="1" smtClean="0"/>
                        <a:t>ms</a:t>
                      </a:r>
                      <a:endParaRPr lang="ko-KR" altLang="en-US" sz="9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1" dirty="0" smtClean="0"/>
                        <a:t>오디오 </a:t>
                      </a:r>
                      <a:r>
                        <a:rPr lang="ko-KR" altLang="en-US" sz="900" b="1" dirty="0" err="1" smtClean="0"/>
                        <a:t>딜레이</a:t>
                      </a:r>
                      <a:r>
                        <a:rPr lang="ko-KR" altLang="en-US" sz="900" b="1" dirty="0" smtClean="0"/>
                        <a:t> 설정</a:t>
                      </a:r>
                      <a:r>
                        <a:rPr lang="en-US" altLang="ko-KR" sz="900" b="1" dirty="0" smtClean="0"/>
                        <a:t>.</a:t>
                      </a:r>
                      <a:endParaRPr lang="ko-KR" altLang="en-US" sz="900" b="1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b="1" dirty="0" smtClean="0"/>
                        <a:t>AUD VOLUME</a:t>
                      </a:r>
                      <a:endParaRPr lang="ko-KR" altLang="en-US" sz="1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900" b="1" dirty="0" smtClean="0"/>
                        <a:t>100%</a:t>
                      </a:r>
                      <a:r>
                        <a:rPr lang="en-US" altLang="ko-KR" sz="900" b="1" baseline="0" dirty="0" smtClean="0"/>
                        <a:t> ~500%</a:t>
                      </a:r>
                    </a:p>
                    <a:p>
                      <a:pPr algn="l" latinLnBrk="1"/>
                      <a:r>
                        <a:rPr lang="en-US" altLang="ko-KR" sz="900" b="1" baseline="0" dirty="0" smtClean="0"/>
                        <a:t>(10%</a:t>
                      </a:r>
                      <a:r>
                        <a:rPr lang="ko-KR" altLang="en-US" sz="900" b="1" baseline="0" dirty="0" smtClean="0"/>
                        <a:t>단위 조절 가능</a:t>
                      </a:r>
                      <a:r>
                        <a:rPr lang="en-US" altLang="ko-KR" sz="900" b="1" baseline="0" dirty="0" smtClean="0"/>
                        <a:t>)</a:t>
                      </a:r>
                      <a:endParaRPr lang="ko-KR" altLang="en-US" sz="9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1" dirty="0" smtClean="0"/>
                        <a:t>오디오 볼륨 증폭 설정</a:t>
                      </a:r>
                      <a:r>
                        <a:rPr lang="en-US" altLang="ko-KR" sz="900" b="1" dirty="0" smtClean="0"/>
                        <a:t>.</a:t>
                      </a:r>
                      <a:endParaRPr lang="ko-KR" altLang="en-US" sz="900" b="1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b="1" dirty="0" smtClean="0"/>
                        <a:t>PID</a:t>
                      </a:r>
                      <a:endParaRPr lang="ko-KR" altLang="en-US" sz="1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900" b="1" dirty="0" smtClean="0"/>
                        <a:t>0x0010</a:t>
                      </a:r>
                      <a:r>
                        <a:rPr lang="en-US" altLang="ko-KR" sz="900" b="1" baseline="0" dirty="0" smtClean="0"/>
                        <a:t> ~ 0x1FE0 (Hex)</a:t>
                      </a:r>
                      <a:endParaRPr lang="ko-KR" altLang="en-US" sz="9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900" b="1" dirty="0" smtClean="0"/>
                        <a:t>PMT, PCR, VID, AUD PID </a:t>
                      </a:r>
                      <a:r>
                        <a:rPr lang="ko-KR" altLang="en-US" sz="900" b="1" dirty="0" smtClean="0"/>
                        <a:t>설정</a:t>
                      </a:r>
                      <a:r>
                        <a:rPr lang="en-US" altLang="ko-KR" sz="900" b="1" dirty="0" smtClean="0"/>
                        <a:t>.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슬라이드 번호 개체 틀 15"/>
          <p:cNvSpPr txBox="1">
            <a:spLocks/>
          </p:cNvSpPr>
          <p:nvPr/>
        </p:nvSpPr>
        <p:spPr>
          <a:xfrm>
            <a:off x="2509626" y="8582741"/>
            <a:ext cx="1527598" cy="481002"/>
          </a:xfrm>
          <a:prstGeom prst="rect">
            <a:avLst/>
          </a:prstGeom>
        </p:spPr>
        <p:txBody>
          <a:bodyPr vert="horz" lIns="89031" tIns="44515" rIns="89031" bIns="44515" rtlCol="0" anchor="ctr"/>
          <a:lstStyle/>
          <a:p>
            <a:pPr algn="ctr">
              <a:defRPr/>
            </a:pPr>
            <a:fld id="{C656618E-3C0E-4137-85B4-3A0BFE7A5F27}" type="slidenum">
              <a:rPr lang="ko-KR" altLang="en-US" sz="1000" smtClean="0">
                <a:latin typeface="Calibri" panose="020F0502020204030204" pitchFamily="34" charset="0"/>
              </a:rPr>
              <a:pPr algn="ctr">
                <a:defRPr/>
              </a:pPr>
              <a:t>13</a:t>
            </a:fld>
            <a:endParaRPr lang="ko-KR" altLang="en-US" sz="10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6479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28554024"/>
              </p:ext>
            </p:extLst>
          </p:nvPr>
        </p:nvGraphicFramePr>
        <p:xfrm>
          <a:off x="393105" y="1204863"/>
          <a:ext cx="5715000" cy="693928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838200"/>
                <a:gridCol w="1219200"/>
                <a:gridCol w="1524000"/>
                <a:gridCol w="2133600"/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/>
                        <a:t>서브 메뉴 위치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/>
                        <a:t>설정 항목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dirty="0" smtClean="0"/>
                        <a:t>값</a:t>
                      </a:r>
                      <a:r>
                        <a:rPr lang="en-US" altLang="ko-KR" sz="1200" dirty="0" smtClean="0"/>
                        <a:t> </a:t>
                      </a:r>
                      <a:r>
                        <a:rPr lang="ko-KR" altLang="en-US" sz="1200" dirty="0" smtClean="0"/>
                        <a:t>범위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dirty="0" smtClean="0"/>
                        <a:t>기능</a:t>
                      </a:r>
                      <a:endParaRPr lang="ko-KR" altLang="en-US" sz="1200" dirty="0"/>
                    </a:p>
                  </a:txBody>
                  <a:tcPr/>
                </a:tc>
              </a:tr>
              <a:tr h="370840"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dirty="0" smtClean="0"/>
                        <a:t>PSIP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b="1" dirty="0" smtClean="0"/>
                        <a:t>MAJOR</a:t>
                      </a:r>
                      <a:r>
                        <a:rPr lang="en-US" altLang="ko-KR" sz="1000" b="1" baseline="0" dirty="0" smtClean="0"/>
                        <a:t> CH</a:t>
                      </a:r>
                      <a:endParaRPr lang="ko-KR" altLang="en-US" sz="1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900" b="1" dirty="0" smtClean="0"/>
                        <a:t>1 ~ 99</a:t>
                      </a:r>
                      <a:endParaRPr lang="ko-KR" altLang="en-US" sz="9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1" dirty="0" smtClean="0"/>
                        <a:t>주 채널 번호 값 설정</a:t>
                      </a:r>
                      <a:r>
                        <a:rPr lang="en-US" altLang="ko-KR" sz="900" b="1" dirty="0" smtClean="0"/>
                        <a:t>.</a:t>
                      </a:r>
                      <a:endParaRPr lang="ko-KR" altLang="en-US" sz="900" b="1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b="1" dirty="0" smtClean="0"/>
                        <a:t>MINOR CH</a:t>
                      </a:r>
                      <a:endParaRPr lang="ko-KR" altLang="en-US" sz="1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900" b="1" dirty="0" smtClean="0"/>
                        <a:t>1 ~ 999</a:t>
                      </a:r>
                      <a:endParaRPr lang="ko-KR" altLang="en-US" sz="9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1" dirty="0" smtClean="0"/>
                        <a:t>부 채널 번호 값 설정</a:t>
                      </a:r>
                      <a:r>
                        <a:rPr lang="en-US" altLang="ko-KR" sz="900" b="1" dirty="0" smtClean="0"/>
                        <a:t>.</a:t>
                      </a:r>
                      <a:endParaRPr lang="ko-KR" altLang="en-US" sz="900" b="1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b="1" dirty="0" smtClean="0"/>
                        <a:t>NET</a:t>
                      </a:r>
                      <a:r>
                        <a:rPr lang="en-US" altLang="ko-KR" sz="1000" b="1" baseline="0" dirty="0" smtClean="0"/>
                        <a:t> NAME</a:t>
                      </a:r>
                      <a:endParaRPr lang="ko-KR" altLang="en-US" sz="1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1" dirty="0" smtClean="0"/>
                        <a:t>최대 </a:t>
                      </a:r>
                      <a:r>
                        <a:rPr lang="en-US" altLang="ko-KR" sz="900" b="1" dirty="0" smtClean="0"/>
                        <a:t>7 </a:t>
                      </a:r>
                      <a:r>
                        <a:rPr lang="ko-KR" altLang="en-US" sz="900" b="1" dirty="0" smtClean="0"/>
                        <a:t>문자</a:t>
                      </a:r>
                      <a:endParaRPr lang="ko-KR" altLang="en-US" sz="9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1" dirty="0" smtClean="0"/>
                        <a:t>채널 이름 설정</a:t>
                      </a:r>
                      <a:r>
                        <a:rPr lang="en-US" altLang="ko-KR" sz="900" b="1" dirty="0" smtClean="0"/>
                        <a:t>.</a:t>
                      </a:r>
                    </a:p>
                    <a:p>
                      <a:pPr marL="0" marR="0" indent="0" algn="l" defTabSz="890306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1" dirty="0" smtClean="0"/>
                        <a:t>(* PC S/W </a:t>
                      </a:r>
                      <a:r>
                        <a:rPr lang="ko-KR" altLang="en-US" sz="900" b="1" dirty="0" smtClean="0"/>
                        <a:t>이용 시</a:t>
                      </a:r>
                      <a:r>
                        <a:rPr lang="en-US" altLang="ko-KR" sz="900" b="1" dirty="0" smtClean="0"/>
                        <a:t>,</a:t>
                      </a:r>
                      <a:r>
                        <a:rPr lang="ko-KR" altLang="en-US" sz="900" b="1" dirty="0" smtClean="0"/>
                        <a:t> 한글 설정 가능 </a:t>
                      </a:r>
                      <a:r>
                        <a:rPr lang="en-US" altLang="ko-KR" sz="900" b="1" dirty="0" smtClean="0"/>
                        <a:t>)</a:t>
                      </a:r>
                      <a:endParaRPr lang="ko-KR" altLang="en-US" sz="900" b="1" dirty="0" smtClean="0"/>
                    </a:p>
                  </a:txBody>
                  <a:tcPr/>
                </a:tc>
              </a:tr>
              <a:tr h="370840">
                <a:tc rowSpan="4"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dirty="0" smtClean="0"/>
                        <a:t>MODULATOR</a:t>
                      </a:r>
                      <a:endParaRPr lang="ko-KR" altLang="en-US" sz="1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b="1" dirty="0" smtClean="0"/>
                        <a:t>SET FREQ</a:t>
                      </a:r>
                      <a:endParaRPr lang="ko-KR" altLang="en-US" sz="1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900" b="1" dirty="0" smtClean="0"/>
                        <a:t>40.0 ~ 999.0 MHz</a:t>
                      </a:r>
                      <a:endParaRPr lang="ko-KR" altLang="en-US" sz="9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1" dirty="0" smtClean="0"/>
                        <a:t>출력 주파수 설정</a:t>
                      </a:r>
                      <a:endParaRPr lang="en-US" altLang="ko-KR" sz="900" b="1" dirty="0" smtClean="0"/>
                    </a:p>
                    <a:p>
                      <a:pPr algn="l" latinLnBrk="1"/>
                      <a:r>
                        <a:rPr lang="en-US" altLang="ko-KR" sz="900" b="1" baseline="0" dirty="0" smtClean="0"/>
                        <a:t>- </a:t>
                      </a:r>
                      <a:r>
                        <a:rPr lang="ko-KR" altLang="en-US" sz="900" b="1" baseline="0" dirty="0" smtClean="0"/>
                        <a:t>주파수 입력</a:t>
                      </a:r>
                      <a:endParaRPr lang="ko-KR" altLang="en-US" sz="900" b="1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b="1" dirty="0" smtClean="0"/>
                        <a:t>SET FREQ BY KOR-T</a:t>
                      </a:r>
                      <a:endParaRPr lang="ko-KR" altLang="en-US" sz="1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900" b="1" dirty="0" smtClean="0"/>
                        <a:t>2 ~ 69</a:t>
                      </a:r>
                      <a:endParaRPr lang="ko-KR" altLang="en-US" sz="9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1" dirty="0" smtClean="0"/>
                        <a:t>출력 주파수 설정</a:t>
                      </a:r>
                      <a:endParaRPr lang="en-US" altLang="ko-KR" sz="900" b="1" dirty="0" smtClean="0"/>
                    </a:p>
                    <a:p>
                      <a:pPr algn="l" latinLnBrk="1"/>
                      <a:r>
                        <a:rPr lang="en-US" altLang="ko-KR" sz="900" b="1" baseline="0" dirty="0" smtClean="0"/>
                        <a:t>- </a:t>
                      </a:r>
                      <a:r>
                        <a:rPr lang="ko-KR" altLang="en-US" sz="900" b="1" baseline="0" dirty="0" err="1" smtClean="0"/>
                        <a:t>지상파</a:t>
                      </a:r>
                      <a:r>
                        <a:rPr lang="ko-KR" altLang="en-US" sz="900" b="1" baseline="0" dirty="0" smtClean="0"/>
                        <a:t> 채널 번호 입력</a:t>
                      </a:r>
                      <a:endParaRPr lang="ko-KR" altLang="en-US" sz="900" b="1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b="1" dirty="0" smtClean="0"/>
                        <a:t>SET FREQ BY</a:t>
                      </a:r>
                      <a:r>
                        <a:rPr lang="en-US" altLang="ko-KR" sz="1000" b="1" baseline="0" dirty="0" smtClean="0"/>
                        <a:t> KOR-C</a:t>
                      </a:r>
                      <a:endParaRPr lang="ko-KR" altLang="en-US" sz="1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900" b="1" dirty="0" smtClean="0"/>
                        <a:t>2~158</a:t>
                      </a:r>
                      <a:endParaRPr lang="ko-KR" altLang="en-US" sz="9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1" dirty="0" smtClean="0"/>
                        <a:t>출력 주파수 설정</a:t>
                      </a:r>
                      <a:endParaRPr lang="en-US" altLang="ko-KR" sz="900" b="1" dirty="0" smtClean="0"/>
                    </a:p>
                    <a:p>
                      <a:pPr algn="l" latinLnBrk="1"/>
                      <a:r>
                        <a:rPr lang="en-US" altLang="ko-KR" sz="900" b="1" baseline="0" dirty="0" smtClean="0"/>
                        <a:t>- </a:t>
                      </a:r>
                      <a:r>
                        <a:rPr lang="ko-KR" altLang="en-US" sz="900" b="1" baseline="0" dirty="0" smtClean="0"/>
                        <a:t>케이블 채널 번호 입력</a:t>
                      </a:r>
                      <a:endParaRPr lang="ko-KR" altLang="en-US" sz="900" b="1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b="1" dirty="0" smtClean="0"/>
                        <a:t>POWER</a:t>
                      </a:r>
                      <a:endParaRPr lang="ko-KR" altLang="en-US" sz="1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900" b="1" smtClean="0"/>
                        <a:t>-</a:t>
                      </a:r>
                      <a:r>
                        <a:rPr lang="en-US" altLang="ko-KR" sz="900" b="1" smtClean="0"/>
                        <a:t>18.0 </a:t>
                      </a:r>
                      <a:r>
                        <a:rPr lang="en-US" altLang="ko-KR" sz="900" b="1" dirty="0" smtClean="0"/>
                        <a:t>~ +2.0</a:t>
                      </a:r>
                      <a:r>
                        <a:rPr lang="en-US" altLang="ko-KR" sz="900" b="1" baseline="0" dirty="0" smtClean="0"/>
                        <a:t> (</a:t>
                      </a:r>
                      <a:r>
                        <a:rPr lang="en-US" altLang="ko-KR" sz="900" b="1" baseline="0" dirty="0" err="1" smtClean="0"/>
                        <a:t>dBm</a:t>
                      </a:r>
                      <a:r>
                        <a:rPr lang="en-US" altLang="ko-KR" sz="900" b="1" baseline="0" dirty="0" smtClean="0"/>
                        <a:t>)</a:t>
                      </a:r>
                      <a:endParaRPr lang="ko-KR" altLang="en-US" sz="9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1" dirty="0" smtClean="0"/>
                        <a:t>출력 파워 설정</a:t>
                      </a:r>
                      <a:endParaRPr lang="en-US" altLang="ko-KR" sz="900" b="1" dirty="0" smtClean="0"/>
                    </a:p>
                  </a:txBody>
                  <a:tcPr/>
                </a:tc>
              </a:tr>
              <a:tr h="370840">
                <a:tc rowSpan="8"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dirty="0" smtClean="0"/>
                        <a:t>IP-OUT</a:t>
                      </a:r>
                    </a:p>
                    <a:p>
                      <a:pPr algn="ctr" latinLnBrk="1"/>
                      <a:r>
                        <a:rPr lang="en-US" altLang="ko-KR" sz="900" b="1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(*option)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b="1" dirty="0" smtClean="0"/>
                        <a:t>OUT</a:t>
                      </a:r>
                      <a:endParaRPr lang="ko-KR" altLang="en-US" sz="1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900" b="1" dirty="0" smtClean="0"/>
                        <a:t>Enable</a:t>
                      </a:r>
                    </a:p>
                    <a:p>
                      <a:pPr algn="l" latinLnBrk="1"/>
                      <a:r>
                        <a:rPr lang="en-US" altLang="ko-KR" sz="900" b="1" dirty="0" smtClean="0"/>
                        <a:t>Disable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900" b="1" dirty="0" smtClean="0"/>
                        <a:t>IP</a:t>
                      </a:r>
                      <a:r>
                        <a:rPr lang="en-US" altLang="ko-KR" sz="900" b="1" baseline="0" dirty="0" smtClean="0"/>
                        <a:t> </a:t>
                      </a:r>
                      <a:r>
                        <a:rPr lang="ko-KR" altLang="en-US" sz="900" b="1" baseline="0" dirty="0" smtClean="0"/>
                        <a:t>출력 기능 </a:t>
                      </a:r>
                      <a:r>
                        <a:rPr lang="en-US" altLang="ko-KR" sz="900" b="1" baseline="0" dirty="0" smtClean="0"/>
                        <a:t>Enable/Disable</a:t>
                      </a:r>
                      <a:endParaRPr lang="en-US" altLang="ko-KR" sz="900" b="1" dirty="0" smtClean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pPr algn="ctr" latinLnBrk="1"/>
                      <a:endParaRPr lang="en-US" altLang="ko-KR" sz="1200" b="1" baseline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b="1" dirty="0" smtClean="0"/>
                        <a:t>DSI IP</a:t>
                      </a:r>
                      <a:r>
                        <a:rPr lang="en-US" altLang="ko-KR" sz="1000" b="1" baseline="0" dirty="0" smtClean="0"/>
                        <a:t> ADDRESS</a:t>
                      </a:r>
                      <a:endParaRPr lang="ko-KR" altLang="en-US" sz="1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900" b="1" dirty="0" smtClean="0"/>
                        <a:t>XXX.XXX.XXX.XXX</a:t>
                      </a:r>
                      <a:endParaRPr lang="ko-KR" altLang="en-US" sz="9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1" dirty="0" smtClean="0"/>
                        <a:t>출력 목적지 </a:t>
                      </a:r>
                      <a:r>
                        <a:rPr lang="en-US" altLang="ko-KR" sz="900" b="1" dirty="0" smtClean="0"/>
                        <a:t>IP </a:t>
                      </a:r>
                      <a:r>
                        <a:rPr lang="ko-KR" altLang="en-US" sz="900" b="1" dirty="0" smtClean="0"/>
                        <a:t>주소를 설정</a:t>
                      </a:r>
                      <a:endParaRPr lang="ko-KR" altLang="en-US" sz="900" b="1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b="1" dirty="0" smtClean="0"/>
                        <a:t>DST UDP PORT</a:t>
                      </a:r>
                      <a:endParaRPr lang="ko-KR" altLang="en-US" sz="1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900" b="1" dirty="0" smtClean="0"/>
                        <a:t>1 ~ 65535</a:t>
                      </a:r>
                      <a:endParaRPr lang="ko-KR" altLang="en-US" sz="9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1" dirty="0" smtClean="0"/>
                        <a:t>출력 목적지 </a:t>
                      </a:r>
                      <a:r>
                        <a:rPr lang="en-US" altLang="ko-KR" sz="900" b="1" dirty="0" smtClean="0"/>
                        <a:t>UDP </a:t>
                      </a:r>
                      <a:r>
                        <a:rPr lang="ko-KR" altLang="en-US" sz="900" b="1" dirty="0" smtClean="0"/>
                        <a:t>포트 번호를 설정</a:t>
                      </a:r>
                      <a:endParaRPr lang="en-US" altLang="ko-KR" sz="900" b="1" dirty="0" smtClean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b="1" dirty="0" smtClean="0"/>
                        <a:t>HOST IP ADDRESS</a:t>
                      </a:r>
                      <a:endParaRPr lang="ko-KR" altLang="en-US" sz="1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900" b="1" dirty="0" smtClean="0"/>
                        <a:t>XXX.XXX.XXX.XXX</a:t>
                      </a:r>
                      <a:endParaRPr lang="ko-KR" altLang="en-US" sz="9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900" b="1" dirty="0" smtClean="0"/>
                        <a:t>Host IP Address </a:t>
                      </a:r>
                      <a:r>
                        <a:rPr lang="ko-KR" altLang="en-US" sz="900" b="1" dirty="0" smtClean="0"/>
                        <a:t>를 선택</a:t>
                      </a:r>
                      <a:endParaRPr lang="en-US" altLang="ko-KR" sz="900" b="1" dirty="0" smtClean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b="1" dirty="0" smtClean="0"/>
                        <a:t>HOST SUBNET</a:t>
                      </a:r>
                      <a:r>
                        <a:rPr lang="en-US" altLang="ko-KR" sz="1000" b="1" baseline="0" dirty="0" smtClean="0"/>
                        <a:t> MASK</a:t>
                      </a:r>
                      <a:endParaRPr lang="ko-KR" altLang="en-US" sz="1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900" b="1" dirty="0" smtClean="0"/>
                        <a:t>XXX.XXX.XXX.XXX</a:t>
                      </a:r>
                      <a:endParaRPr lang="ko-KR" altLang="en-US" sz="9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900" b="1" dirty="0" smtClean="0"/>
                        <a:t>Host Subnet Mask </a:t>
                      </a:r>
                      <a:r>
                        <a:rPr lang="ko-KR" altLang="en-US" sz="900" b="1" dirty="0" smtClean="0"/>
                        <a:t>를 선택</a:t>
                      </a:r>
                      <a:endParaRPr lang="en-US" altLang="ko-KR" sz="900" b="1" dirty="0" smtClean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b="1" dirty="0" smtClean="0"/>
                        <a:t>HOST GATEWAY</a:t>
                      </a:r>
                      <a:endParaRPr lang="ko-KR" altLang="en-US" sz="1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900" b="1" dirty="0" smtClean="0"/>
                        <a:t>XXX.XXX.XXX.XXX</a:t>
                      </a:r>
                      <a:endParaRPr lang="ko-KR" altLang="en-US" sz="9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900" b="1" dirty="0" smtClean="0"/>
                        <a:t>Host Gateway Address </a:t>
                      </a:r>
                      <a:r>
                        <a:rPr lang="ko-KR" altLang="en-US" sz="900" b="1" dirty="0" smtClean="0"/>
                        <a:t>를 선택</a:t>
                      </a:r>
                      <a:endParaRPr lang="en-US" altLang="ko-KR" sz="900" b="1" dirty="0" smtClean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b="1" dirty="0" smtClean="0"/>
                        <a:t>HOST</a:t>
                      </a:r>
                      <a:r>
                        <a:rPr lang="en-US" altLang="ko-KR" sz="1000" b="1" baseline="0" dirty="0" smtClean="0"/>
                        <a:t> MAC ADDR</a:t>
                      </a:r>
                      <a:endParaRPr lang="ko-KR" altLang="en-US" sz="1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900" b="1" dirty="0" smtClean="0"/>
                        <a:t>XX-XX-XX-XX-XX-XX</a:t>
                      </a:r>
                      <a:endParaRPr lang="ko-KR" altLang="en-US" sz="9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1" dirty="0" smtClean="0"/>
                        <a:t>장비의 </a:t>
                      </a:r>
                      <a:r>
                        <a:rPr lang="en-US" altLang="ko-KR" sz="900" b="1" dirty="0" smtClean="0"/>
                        <a:t>MAC Address </a:t>
                      </a:r>
                      <a:r>
                        <a:rPr lang="ko-KR" altLang="en-US" sz="900" b="1" dirty="0" smtClean="0"/>
                        <a:t>를 확인</a:t>
                      </a:r>
                      <a:r>
                        <a:rPr lang="en-US" altLang="ko-KR" sz="900" b="1" dirty="0" smtClean="0"/>
                        <a:t>.</a:t>
                      </a:r>
                      <a:endParaRPr lang="en-US" altLang="ko-KR" sz="900" b="1" baseline="0" dirty="0" smtClean="0"/>
                    </a:p>
                    <a:p>
                      <a:pPr algn="l" latinLnBrk="1"/>
                      <a:r>
                        <a:rPr lang="en-US" altLang="ko-KR" sz="900" b="1" baseline="0" dirty="0" smtClean="0"/>
                        <a:t>(</a:t>
                      </a:r>
                      <a:r>
                        <a:rPr lang="ko-KR" altLang="en-US" sz="900" b="1" baseline="0" dirty="0" smtClean="0"/>
                        <a:t>수정은 불가</a:t>
                      </a:r>
                      <a:r>
                        <a:rPr lang="en-US" altLang="ko-KR" sz="900" b="1" baseline="0" dirty="0" smtClean="0"/>
                        <a:t>.)</a:t>
                      </a:r>
                      <a:endParaRPr lang="en-US" altLang="ko-KR" sz="900" b="1" dirty="0" smtClean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pPr algn="ctr" latinLnBrk="1"/>
                      <a:endParaRPr lang="en-US" altLang="ko-KR" sz="1200" b="1" baseline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b="1" dirty="0" smtClean="0"/>
                        <a:t>ERR#</a:t>
                      </a:r>
                      <a:endParaRPr lang="ko-KR" altLang="en-US" sz="1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900" b="1" dirty="0" smtClean="0"/>
                        <a:t>CLEAR</a:t>
                      </a:r>
                    </a:p>
                    <a:p>
                      <a:pPr algn="l" latinLnBrk="1"/>
                      <a:r>
                        <a:rPr lang="en-US" altLang="ko-KR" sz="900" b="1" dirty="0" smtClean="0"/>
                        <a:t>CANCEL</a:t>
                      </a:r>
                      <a:endParaRPr lang="ko-KR" altLang="en-US" sz="9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900" b="1" dirty="0" smtClean="0"/>
                        <a:t>CLEAR </a:t>
                      </a:r>
                      <a:r>
                        <a:rPr lang="ko-KR" altLang="en-US" sz="900" b="1" dirty="0" smtClean="0"/>
                        <a:t>선택 시</a:t>
                      </a:r>
                      <a:r>
                        <a:rPr lang="en-US" altLang="ko-KR" sz="900" b="1" dirty="0" smtClean="0"/>
                        <a:t>, </a:t>
                      </a:r>
                      <a:r>
                        <a:rPr lang="ko-KR" altLang="en-US" sz="900" b="1" dirty="0" smtClean="0"/>
                        <a:t>모니터링용 출력 오류 카운터를 초기화 시킴</a:t>
                      </a:r>
                      <a:r>
                        <a:rPr lang="en-US" altLang="ko-KR" sz="900" b="1" dirty="0" smtClean="0"/>
                        <a:t>.</a:t>
                      </a:r>
                    </a:p>
                  </a:txBody>
                  <a:tcPr/>
                </a:tc>
              </a:tr>
              <a:tr h="37084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System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b="1" dirty="0" smtClean="0">
                          <a:solidFill>
                            <a:schemeClr val="tx1"/>
                          </a:solidFill>
                          <a:latin typeface="+mn-lt"/>
                        </a:rPr>
                        <a:t>LOAD DEFAULT</a:t>
                      </a:r>
                      <a:endParaRPr lang="ko-KR" altLang="en-US" sz="10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b="1" dirty="0" smtClean="0">
                          <a:solidFill>
                            <a:schemeClr val="tx1"/>
                          </a:solidFill>
                          <a:latin typeface="+mn-lt"/>
                        </a:rPr>
                        <a:t>YES</a:t>
                      </a:r>
                    </a:p>
                    <a:p>
                      <a:pPr algn="l" latinLnBrk="1"/>
                      <a:r>
                        <a:rPr lang="en-US" altLang="ko-KR" sz="1000" b="1" dirty="0" smtClean="0">
                          <a:solidFill>
                            <a:schemeClr val="tx1"/>
                          </a:solidFill>
                          <a:latin typeface="+mn-lt"/>
                        </a:rPr>
                        <a:t>NO</a:t>
                      </a:r>
                      <a:endParaRPr lang="ko-KR" altLang="en-US" sz="10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b="1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설정값</a:t>
                      </a:r>
                      <a:r>
                        <a:rPr lang="ko-KR" altLang="en-US" sz="1000" b="1" dirty="0" smtClean="0">
                          <a:solidFill>
                            <a:schemeClr val="tx1"/>
                          </a:solidFill>
                          <a:latin typeface="+mn-lt"/>
                        </a:rPr>
                        <a:t> 초기화</a:t>
                      </a:r>
                      <a:endParaRPr lang="en-US" altLang="ko-KR" sz="1000" b="1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pPr algn="ctr" latinLnBrk="1"/>
                      <a:endParaRPr lang="en-US" altLang="ko-KR" sz="1000" b="1" baseline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b="1" dirty="0" smtClean="0">
                          <a:solidFill>
                            <a:schemeClr val="tx1"/>
                          </a:solidFill>
                          <a:latin typeface="+mn-lt"/>
                        </a:rPr>
                        <a:t>REBOOT</a:t>
                      </a:r>
                      <a:endParaRPr lang="ko-KR" altLang="en-US" sz="10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b="1" dirty="0" smtClean="0">
                          <a:solidFill>
                            <a:schemeClr val="tx1"/>
                          </a:solidFill>
                          <a:latin typeface="+mn-lt"/>
                        </a:rPr>
                        <a:t>YES</a:t>
                      </a:r>
                    </a:p>
                    <a:p>
                      <a:pPr algn="l" latinLnBrk="1"/>
                      <a:r>
                        <a:rPr lang="en-US" altLang="ko-KR" sz="1000" b="1" dirty="0" smtClean="0">
                          <a:solidFill>
                            <a:schemeClr val="tx1"/>
                          </a:solidFill>
                          <a:latin typeface="+mn-lt"/>
                        </a:rPr>
                        <a:t>NO</a:t>
                      </a:r>
                      <a:endParaRPr lang="ko-KR" altLang="en-US" sz="10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b="1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재부팅</a:t>
                      </a:r>
                      <a:endParaRPr lang="en-US" altLang="ko-KR" sz="1000" b="1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757453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extBox 74"/>
          <p:cNvSpPr txBox="1"/>
          <p:nvPr/>
        </p:nvSpPr>
        <p:spPr>
          <a:xfrm>
            <a:off x="758825" y="1395415"/>
            <a:ext cx="5306765" cy="2262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>
              <a:lnSpc>
                <a:spcPct val="140000"/>
              </a:lnSpc>
            </a:pPr>
            <a:r>
              <a:rPr lang="en-US" altLang="ko-KR" sz="1050" b="1" dirty="0" smtClean="0">
                <a:ea typeface="나눔고딕" pitchFamily="50" charset="-127"/>
              </a:rPr>
              <a:t>4.2.3.1.  </a:t>
            </a:r>
            <a:r>
              <a:rPr lang="ko-KR" altLang="en-US" sz="1050" b="1" dirty="0" smtClean="0">
                <a:ea typeface="나눔고딕" pitchFamily="50" charset="-127"/>
              </a:rPr>
              <a:t>동작 상태</a:t>
            </a:r>
            <a:endParaRPr lang="en-US" altLang="ko-KR" sz="1050" b="1" dirty="0">
              <a:ea typeface="나눔고딕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8825" y="2435840"/>
            <a:ext cx="2016224" cy="95410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latin typeface="바탕체" pitchFamily="17" charset="-127"/>
                <a:ea typeface="바탕체" pitchFamily="17" charset="-127"/>
              </a:rPr>
              <a:t>I:HDMI      V:1V00C</a:t>
            </a:r>
          </a:p>
          <a:p>
            <a:r>
              <a:rPr lang="en-US" altLang="ko-KR" sz="1400" b="1" dirty="0" smtClean="0">
                <a:latin typeface="바탕체" pitchFamily="17" charset="-127"/>
                <a:ea typeface="바탕체" pitchFamily="17" charset="-127"/>
              </a:rPr>
              <a:t>R:1080I60   C:04-001</a:t>
            </a:r>
          </a:p>
          <a:p>
            <a:r>
              <a:rPr lang="en-US" altLang="ko-KR" sz="1400" b="1" dirty="0" smtClean="0">
                <a:latin typeface="바탕체" pitchFamily="17" charset="-127"/>
                <a:ea typeface="바탕체" pitchFamily="17" charset="-127"/>
              </a:rPr>
              <a:t>F:04CH_KT     069MHz</a:t>
            </a:r>
          </a:p>
          <a:p>
            <a:r>
              <a:rPr lang="en-US" altLang="ko-KR" sz="1400" b="1" dirty="0" smtClean="0">
                <a:latin typeface="바탕체" pitchFamily="17" charset="-127"/>
                <a:ea typeface="바탕체" pitchFamily="17" charset="-127"/>
              </a:rPr>
              <a:t>P:+00.0dBm  T:045`C</a:t>
            </a:r>
            <a:endParaRPr lang="ko-KR" altLang="en-US" sz="1400" b="1" dirty="0">
              <a:latin typeface="바탕체" pitchFamily="17" charset="-127"/>
              <a:ea typeface="바탕체" pitchFamily="17" charset="-127"/>
            </a:endParaRPr>
          </a:p>
        </p:txBody>
      </p:sp>
      <p:sp>
        <p:nvSpPr>
          <p:cNvPr id="5" name="모서리가 둥근 직사각형 4"/>
          <p:cNvSpPr/>
          <p:nvPr/>
        </p:nvSpPr>
        <p:spPr>
          <a:xfrm>
            <a:off x="820122" y="2488929"/>
            <a:ext cx="1866293" cy="179275"/>
          </a:xfrm>
          <a:prstGeom prst="round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atin typeface="바탕체" pitchFamily="17" charset="-127"/>
                <a:ea typeface="바탕체" pitchFamily="17" charset="-127"/>
              </a:rPr>
              <a:t>,</a:t>
            </a:r>
            <a:endParaRPr lang="ko-KR" altLang="en-US" dirty="0">
              <a:latin typeface="바탕체" pitchFamily="17" charset="-127"/>
              <a:ea typeface="바탕체" pitchFamily="17" charset="-127"/>
            </a:endParaRPr>
          </a:p>
        </p:txBody>
      </p:sp>
      <p:sp>
        <p:nvSpPr>
          <p:cNvPr id="6" name="모서리가 둥근 직사각형 5"/>
          <p:cNvSpPr/>
          <p:nvPr/>
        </p:nvSpPr>
        <p:spPr>
          <a:xfrm>
            <a:off x="820122" y="2722711"/>
            <a:ext cx="1866293" cy="179275"/>
          </a:xfrm>
          <a:prstGeom prst="round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atin typeface="바탕체" pitchFamily="17" charset="-127"/>
                <a:ea typeface="바탕체" pitchFamily="17" charset="-127"/>
              </a:rPr>
              <a:t>,</a:t>
            </a:r>
            <a:endParaRPr lang="ko-KR" altLang="en-US" dirty="0">
              <a:latin typeface="바탕체" pitchFamily="17" charset="-127"/>
              <a:ea typeface="바탕체" pitchFamily="17" charset="-127"/>
            </a:endParaRPr>
          </a:p>
        </p:txBody>
      </p:sp>
      <p:sp>
        <p:nvSpPr>
          <p:cNvPr id="7" name="모서리가 둥근 직사각형 6"/>
          <p:cNvSpPr/>
          <p:nvPr/>
        </p:nvSpPr>
        <p:spPr>
          <a:xfrm>
            <a:off x="814206" y="2938735"/>
            <a:ext cx="1866293" cy="179275"/>
          </a:xfrm>
          <a:prstGeom prst="round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atin typeface="바탕체" pitchFamily="17" charset="-127"/>
                <a:ea typeface="바탕체" pitchFamily="17" charset="-127"/>
              </a:rPr>
              <a:t>,</a:t>
            </a:r>
            <a:endParaRPr lang="ko-KR" altLang="en-US" dirty="0">
              <a:latin typeface="바탕체" pitchFamily="17" charset="-127"/>
              <a:ea typeface="바탕체" pitchFamily="17" charset="-127"/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814206" y="3154759"/>
            <a:ext cx="1866293" cy="179275"/>
          </a:xfrm>
          <a:prstGeom prst="round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atin typeface="바탕체" pitchFamily="17" charset="-127"/>
                <a:ea typeface="바탕체" pitchFamily="17" charset="-127"/>
              </a:rPr>
              <a:t>,</a:t>
            </a:r>
            <a:endParaRPr lang="ko-KR" altLang="en-US" dirty="0">
              <a:latin typeface="바탕체" pitchFamily="17" charset="-127"/>
              <a:ea typeface="바탕체" pitchFamily="17" charset="-127"/>
            </a:endParaRPr>
          </a:p>
        </p:txBody>
      </p:sp>
      <p:cxnSp>
        <p:nvCxnSpPr>
          <p:cNvPr id="9" name="직선 연결선 8"/>
          <p:cNvCxnSpPr>
            <a:stCxn id="5" idx="3"/>
            <a:endCxn id="10" idx="1"/>
          </p:cNvCxnSpPr>
          <p:nvPr/>
        </p:nvCxnSpPr>
        <p:spPr>
          <a:xfrm flipV="1">
            <a:off x="2686415" y="2218075"/>
            <a:ext cx="576063" cy="360492"/>
          </a:xfrm>
          <a:prstGeom prst="line">
            <a:avLst/>
          </a:prstGeom>
          <a:ln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262478" y="2002631"/>
            <a:ext cx="1296144" cy="4308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ko-KR" altLang="en-US" sz="1100" dirty="0">
                <a:ea typeface="바탕체" pitchFamily="17" charset="-127"/>
              </a:rPr>
              <a:t>좌</a:t>
            </a:r>
            <a:r>
              <a:rPr lang="en-US" altLang="ko-KR" sz="1100" dirty="0" smtClean="0">
                <a:ea typeface="바탕체" pitchFamily="17" charset="-127"/>
              </a:rPr>
              <a:t>: </a:t>
            </a:r>
            <a:r>
              <a:rPr lang="ko-KR" altLang="en-US" sz="1100" dirty="0" smtClean="0">
                <a:ea typeface="바탕체" pitchFamily="17" charset="-127"/>
              </a:rPr>
              <a:t>입력 포트</a:t>
            </a:r>
            <a:endParaRPr lang="en-US" altLang="ko-KR" sz="1100" dirty="0" smtClean="0">
              <a:ea typeface="바탕체" pitchFamily="17" charset="-127"/>
            </a:endParaRPr>
          </a:p>
          <a:p>
            <a:r>
              <a:rPr lang="ko-KR" altLang="en-US" sz="1100" dirty="0">
                <a:ea typeface="바탕체" pitchFamily="17" charset="-127"/>
              </a:rPr>
              <a:t>우</a:t>
            </a:r>
            <a:r>
              <a:rPr lang="en-US" altLang="ko-KR" sz="1100" dirty="0" smtClean="0">
                <a:ea typeface="바탕체" pitchFamily="17" charset="-127"/>
              </a:rPr>
              <a:t>: </a:t>
            </a:r>
            <a:r>
              <a:rPr lang="ko-KR" altLang="en-US" sz="1100" dirty="0" smtClean="0">
                <a:ea typeface="바탕체" pitchFamily="17" charset="-127"/>
              </a:rPr>
              <a:t>버전</a:t>
            </a:r>
            <a:endParaRPr lang="ko-KR" altLang="en-US" sz="1100" dirty="0">
              <a:ea typeface="바탕체" pitchFamily="17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62478" y="2531948"/>
            <a:ext cx="1728192" cy="4308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ko-KR" altLang="en-US" sz="1100" dirty="0" smtClean="0">
                <a:ea typeface="바탕체" pitchFamily="17" charset="-127"/>
              </a:rPr>
              <a:t>좌</a:t>
            </a:r>
            <a:r>
              <a:rPr lang="en-US" altLang="ko-KR" sz="1100" dirty="0" smtClean="0">
                <a:ea typeface="바탕체" pitchFamily="17" charset="-127"/>
              </a:rPr>
              <a:t>: </a:t>
            </a:r>
            <a:r>
              <a:rPr lang="ko-KR" altLang="en-US" sz="1100" dirty="0" smtClean="0">
                <a:ea typeface="바탕체" pitchFamily="17" charset="-127"/>
              </a:rPr>
              <a:t>입력 해상도</a:t>
            </a:r>
            <a:endParaRPr lang="en-US" altLang="ko-KR" sz="1100" dirty="0" smtClean="0">
              <a:ea typeface="바탕체" pitchFamily="17" charset="-127"/>
            </a:endParaRPr>
          </a:p>
          <a:p>
            <a:r>
              <a:rPr lang="ko-KR" altLang="en-US" sz="1100" dirty="0">
                <a:ea typeface="바탕체" pitchFamily="17" charset="-127"/>
              </a:rPr>
              <a:t>우</a:t>
            </a:r>
            <a:r>
              <a:rPr lang="en-US" altLang="ko-KR" sz="1100" dirty="0" smtClean="0">
                <a:ea typeface="바탕체" pitchFamily="17" charset="-127"/>
              </a:rPr>
              <a:t>: </a:t>
            </a:r>
            <a:r>
              <a:rPr lang="ko-KR" altLang="en-US" sz="1100" dirty="0" smtClean="0">
                <a:ea typeface="바탕체" pitchFamily="17" charset="-127"/>
              </a:rPr>
              <a:t>가상 채널 번호</a:t>
            </a:r>
            <a:endParaRPr lang="ko-KR" altLang="en-US" sz="1100" dirty="0">
              <a:ea typeface="바탕체" pitchFamily="17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62478" y="3037165"/>
            <a:ext cx="1728192" cy="2616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ko-KR" altLang="en-US" sz="1100" dirty="0" smtClean="0">
                <a:ea typeface="바탕체" pitchFamily="17" charset="-127"/>
              </a:rPr>
              <a:t>출력 주파수 설정 상태</a:t>
            </a:r>
            <a:endParaRPr lang="ko-KR" altLang="en-US" sz="1100" dirty="0">
              <a:ea typeface="바탕체" pitchFamily="17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262478" y="3371944"/>
            <a:ext cx="1728192" cy="4308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ko-KR" altLang="en-US" sz="1100" dirty="0" smtClean="0">
                <a:ea typeface="바탕체" pitchFamily="17" charset="-127"/>
              </a:rPr>
              <a:t>좌</a:t>
            </a:r>
            <a:r>
              <a:rPr lang="en-US" altLang="ko-KR" sz="1100" dirty="0" smtClean="0">
                <a:ea typeface="바탕체" pitchFamily="17" charset="-127"/>
              </a:rPr>
              <a:t>: </a:t>
            </a:r>
            <a:r>
              <a:rPr lang="ko-KR" altLang="en-US" sz="1100" dirty="0" smtClean="0">
                <a:ea typeface="바탕체" pitchFamily="17" charset="-127"/>
              </a:rPr>
              <a:t>출력 세기</a:t>
            </a:r>
            <a:r>
              <a:rPr lang="en-US" altLang="ko-KR" sz="1100" dirty="0" smtClean="0">
                <a:ea typeface="바탕체" pitchFamily="17" charset="-127"/>
              </a:rPr>
              <a:t>(</a:t>
            </a:r>
            <a:r>
              <a:rPr lang="en-US" altLang="ko-KR" sz="1100" dirty="0" err="1" smtClean="0">
                <a:ea typeface="바탕체" pitchFamily="17" charset="-127"/>
              </a:rPr>
              <a:t>dBm</a:t>
            </a:r>
            <a:r>
              <a:rPr lang="en-US" altLang="ko-KR" sz="1100" dirty="0" smtClean="0">
                <a:ea typeface="바탕체" pitchFamily="17" charset="-127"/>
              </a:rPr>
              <a:t>)</a:t>
            </a:r>
          </a:p>
          <a:p>
            <a:r>
              <a:rPr lang="ko-KR" altLang="en-US" sz="1100" dirty="0" smtClean="0">
                <a:ea typeface="바탕체" pitchFamily="17" charset="-127"/>
              </a:rPr>
              <a:t>우</a:t>
            </a:r>
            <a:r>
              <a:rPr lang="en-US" altLang="ko-KR" sz="1100" dirty="0" smtClean="0">
                <a:ea typeface="바탕체" pitchFamily="17" charset="-127"/>
              </a:rPr>
              <a:t>: </a:t>
            </a:r>
            <a:r>
              <a:rPr lang="ko-KR" altLang="en-US" sz="1100" dirty="0" smtClean="0">
                <a:ea typeface="바탕체" pitchFamily="17" charset="-127"/>
              </a:rPr>
              <a:t>제품 내부 온도</a:t>
            </a:r>
            <a:endParaRPr lang="ko-KR" altLang="en-US" sz="1100" dirty="0">
              <a:ea typeface="바탕체" pitchFamily="17" charset="-127"/>
            </a:endParaRPr>
          </a:p>
        </p:txBody>
      </p:sp>
      <p:cxnSp>
        <p:nvCxnSpPr>
          <p:cNvPr id="14" name="직선 연결선 13"/>
          <p:cNvCxnSpPr>
            <a:stCxn id="6" idx="3"/>
            <a:endCxn id="11" idx="1"/>
          </p:cNvCxnSpPr>
          <p:nvPr/>
        </p:nvCxnSpPr>
        <p:spPr>
          <a:xfrm flipV="1">
            <a:off x="2686415" y="2747392"/>
            <a:ext cx="576063" cy="64957"/>
          </a:xfrm>
          <a:prstGeom prst="line">
            <a:avLst/>
          </a:prstGeom>
          <a:ln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직선 연결선 14"/>
          <p:cNvCxnSpPr>
            <a:stCxn id="7" idx="3"/>
            <a:endCxn id="12" idx="1"/>
          </p:cNvCxnSpPr>
          <p:nvPr/>
        </p:nvCxnSpPr>
        <p:spPr>
          <a:xfrm>
            <a:off x="2680499" y="3028373"/>
            <a:ext cx="581979" cy="139597"/>
          </a:xfrm>
          <a:prstGeom prst="line">
            <a:avLst/>
          </a:prstGeom>
          <a:ln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직선 연결선 15"/>
          <p:cNvCxnSpPr>
            <a:stCxn id="8" idx="3"/>
            <a:endCxn id="13" idx="1"/>
          </p:cNvCxnSpPr>
          <p:nvPr/>
        </p:nvCxnSpPr>
        <p:spPr>
          <a:xfrm>
            <a:off x="2680499" y="3244397"/>
            <a:ext cx="581979" cy="342991"/>
          </a:xfrm>
          <a:prstGeom prst="line">
            <a:avLst/>
          </a:prstGeom>
          <a:ln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33788907"/>
              </p:ext>
            </p:extLst>
          </p:nvPr>
        </p:nvGraphicFramePr>
        <p:xfrm>
          <a:off x="454025" y="5507831"/>
          <a:ext cx="5715000" cy="80772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1905000"/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50" dirty="0" smtClean="0">
                          <a:latin typeface="+mn-lt"/>
                        </a:rPr>
                        <a:t>설정</a:t>
                      </a:r>
                      <a:endParaRPr lang="en-US" altLang="ko-KR" sz="1050" dirty="0" smtClean="0">
                        <a:latin typeface="+mn-lt"/>
                      </a:endParaRPr>
                    </a:p>
                    <a:p>
                      <a:pPr algn="ctr" latinLnBrk="1"/>
                      <a:r>
                        <a:rPr lang="ko-KR" altLang="en-US" sz="1050" dirty="0" smtClean="0">
                          <a:latin typeface="+mn-lt"/>
                        </a:rPr>
                        <a:t>위치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50" dirty="0" smtClean="0">
                          <a:latin typeface="+mn-lt"/>
                        </a:rPr>
                        <a:t>◀</a:t>
                      </a:r>
                      <a:r>
                        <a:rPr lang="en-US" altLang="ko-KR" sz="1050" dirty="0" smtClean="0">
                          <a:latin typeface="+mn-lt"/>
                        </a:rPr>
                        <a:t>,</a:t>
                      </a:r>
                      <a:r>
                        <a:rPr lang="ko-KR" altLang="en-US" sz="1050" dirty="0" smtClean="0">
                          <a:latin typeface="+mn-lt"/>
                        </a:rPr>
                        <a:t>▶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50" dirty="0" smtClean="0">
                          <a:latin typeface="+mn-lt"/>
                        </a:rPr>
                        <a:t>▲</a:t>
                      </a:r>
                      <a:r>
                        <a:rPr lang="en-US" altLang="ko-KR" sz="1050" dirty="0" smtClean="0">
                          <a:latin typeface="+mn-lt"/>
                        </a:rPr>
                        <a:t>,</a:t>
                      </a:r>
                      <a:r>
                        <a:rPr lang="ko-KR" altLang="en-US" sz="1050" dirty="0" smtClean="0">
                          <a:latin typeface="+mn-lt"/>
                        </a:rPr>
                        <a:t>▼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dirty="0" smtClean="0">
                          <a:latin typeface="+mn-lt"/>
                        </a:rPr>
                        <a:t>SET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dirty="0" smtClean="0">
                          <a:latin typeface="+mn-lt"/>
                        </a:rPr>
                        <a:t>ESC 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050" dirty="0" smtClean="0">
                          <a:latin typeface="+mn-lt"/>
                        </a:rPr>
                        <a:t>기능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 smtClean="0">
                          <a:latin typeface="+mn-lt"/>
                        </a:rPr>
                        <a:t>동작</a:t>
                      </a:r>
                      <a:endParaRPr lang="en-US" altLang="ko-KR" sz="1000" b="1" dirty="0" smtClean="0">
                        <a:latin typeface="+mn-lt"/>
                      </a:endParaRPr>
                    </a:p>
                    <a:p>
                      <a:pPr algn="ctr" latinLnBrk="1"/>
                      <a:r>
                        <a:rPr lang="ko-KR" altLang="en-US" sz="1000" b="1" dirty="0" smtClean="0">
                          <a:latin typeface="+mn-lt"/>
                        </a:rPr>
                        <a:t>상태</a:t>
                      </a:r>
                      <a:endParaRPr lang="ko-KR" altLang="en-US" sz="10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dirty="0" smtClean="0">
                          <a:latin typeface="+mn-lt"/>
                        </a:rPr>
                        <a:t>n/a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dirty="0" smtClean="0">
                          <a:latin typeface="+mn-lt"/>
                        </a:rPr>
                        <a:t>n/a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메인 메뉴로 이동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dirty="0" smtClean="0">
                          <a:latin typeface="+mn-lt"/>
                        </a:rPr>
                        <a:t>n/a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설정 값 및 입력 상태 등을 표시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758825" y="783431"/>
            <a:ext cx="5306765" cy="2262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>
              <a:lnSpc>
                <a:spcPct val="140000"/>
              </a:lnSpc>
            </a:pPr>
            <a:r>
              <a:rPr lang="en-US" altLang="ko-KR" sz="1050" b="1" dirty="0" smtClean="0">
                <a:ea typeface="나눔고딕" pitchFamily="50" charset="-127"/>
              </a:rPr>
              <a:t>4.2.3.  </a:t>
            </a:r>
            <a:r>
              <a:rPr lang="ko-KR" altLang="en-US" sz="1050" b="1" dirty="0" smtClean="0">
                <a:ea typeface="나눔고딕" pitchFamily="50" charset="-127"/>
              </a:rPr>
              <a:t>위치 별 동작 설명</a:t>
            </a:r>
            <a:endParaRPr lang="en-US" altLang="ko-KR" sz="1050" b="1" dirty="0">
              <a:ea typeface="나눔고딕" pitchFamily="50" charset="-127"/>
            </a:endParaRPr>
          </a:p>
        </p:txBody>
      </p:sp>
      <p:sp>
        <p:nvSpPr>
          <p:cNvPr id="19" name="슬라이드 번호 개체 틀 15"/>
          <p:cNvSpPr txBox="1">
            <a:spLocks/>
          </p:cNvSpPr>
          <p:nvPr/>
        </p:nvSpPr>
        <p:spPr>
          <a:xfrm>
            <a:off x="2509626" y="8582741"/>
            <a:ext cx="1527598" cy="481002"/>
          </a:xfrm>
          <a:prstGeom prst="rect">
            <a:avLst/>
          </a:prstGeom>
        </p:spPr>
        <p:txBody>
          <a:bodyPr vert="horz" lIns="89031" tIns="44515" rIns="89031" bIns="44515" rtlCol="0" anchor="ctr"/>
          <a:lstStyle/>
          <a:p>
            <a:pPr algn="ctr">
              <a:defRPr/>
            </a:pPr>
            <a:fld id="{C656618E-3C0E-4137-85B4-3A0BFE7A5F27}" type="slidenum">
              <a:rPr lang="ko-KR" altLang="en-US" sz="1000" smtClean="0">
                <a:latin typeface="Calibri" panose="020F0502020204030204" pitchFamily="34" charset="0"/>
              </a:rPr>
              <a:pPr algn="ctr">
                <a:defRPr/>
              </a:pPr>
              <a:t>15</a:t>
            </a:fld>
            <a:endParaRPr lang="ko-KR" altLang="en-US" sz="10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70833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extBox 74"/>
          <p:cNvSpPr txBox="1"/>
          <p:nvPr/>
        </p:nvSpPr>
        <p:spPr>
          <a:xfrm>
            <a:off x="758825" y="1012031"/>
            <a:ext cx="5306765" cy="2262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>
              <a:lnSpc>
                <a:spcPct val="140000"/>
              </a:lnSpc>
            </a:pPr>
            <a:r>
              <a:rPr lang="en-US" altLang="ko-KR" sz="1050" b="1" dirty="0" smtClean="0">
                <a:ea typeface="나눔고딕" pitchFamily="50" charset="-127"/>
              </a:rPr>
              <a:t>4.2.3.2.  </a:t>
            </a:r>
            <a:r>
              <a:rPr lang="ko-KR" altLang="en-US" sz="1050" b="1" dirty="0" smtClean="0">
                <a:ea typeface="나눔고딕" pitchFamily="50" charset="-127"/>
              </a:rPr>
              <a:t>메인 메뉴</a:t>
            </a:r>
            <a:endParaRPr lang="en-US" altLang="ko-KR" sz="1050" b="1" dirty="0">
              <a:ea typeface="나눔고딕" pitchFamily="50" charset="-127"/>
            </a:endParaRPr>
          </a:p>
        </p:txBody>
      </p:sp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06106571"/>
              </p:ext>
            </p:extLst>
          </p:nvPr>
        </p:nvGraphicFramePr>
        <p:xfrm>
          <a:off x="454025" y="6893495"/>
          <a:ext cx="5715000" cy="111252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1905000"/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50" dirty="0" smtClean="0">
                          <a:latin typeface="+mn-lt"/>
                        </a:rPr>
                        <a:t>설정</a:t>
                      </a:r>
                      <a:endParaRPr lang="en-US" altLang="ko-KR" sz="1050" dirty="0" smtClean="0">
                        <a:latin typeface="+mn-lt"/>
                      </a:endParaRPr>
                    </a:p>
                    <a:p>
                      <a:pPr algn="ctr" latinLnBrk="1"/>
                      <a:r>
                        <a:rPr lang="ko-KR" altLang="en-US" sz="1050" dirty="0" smtClean="0">
                          <a:latin typeface="+mn-lt"/>
                        </a:rPr>
                        <a:t>위치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50" dirty="0" smtClean="0">
                          <a:latin typeface="+mn-lt"/>
                        </a:rPr>
                        <a:t>◀</a:t>
                      </a:r>
                      <a:r>
                        <a:rPr lang="en-US" altLang="ko-KR" sz="1050" dirty="0" smtClean="0">
                          <a:latin typeface="+mn-lt"/>
                        </a:rPr>
                        <a:t>,</a:t>
                      </a:r>
                      <a:r>
                        <a:rPr lang="ko-KR" altLang="en-US" sz="1050" dirty="0" smtClean="0">
                          <a:latin typeface="+mn-lt"/>
                        </a:rPr>
                        <a:t>▶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50" dirty="0" smtClean="0">
                          <a:latin typeface="+mn-lt"/>
                        </a:rPr>
                        <a:t>▲</a:t>
                      </a:r>
                      <a:r>
                        <a:rPr lang="en-US" altLang="ko-KR" sz="1050" dirty="0" smtClean="0">
                          <a:latin typeface="+mn-lt"/>
                        </a:rPr>
                        <a:t>,</a:t>
                      </a:r>
                      <a:r>
                        <a:rPr lang="ko-KR" altLang="en-US" sz="1050" dirty="0" smtClean="0">
                          <a:latin typeface="+mn-lt"/>
                        </a:rPr>
                        <a:t>▼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dirty="0" smtClean="0">
                          <a:latin typeface="+mn-lt"/>
                        </a:rPr>
                        <a:t>SET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dirty="0" smtClean="0">
                          <a:latin typeface="+mn-lt"/>
                        </a:rPr>
                        <a:t>ESC 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050" dirty="0" smtClean="0">
                          <a:latin typeface="+mn-lt"/>
                        </a:rPr>
                        <a:t>기능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 smtClean="0">
                          <a:latin typeface="+mn-lt"/>
                        </a:rPr>
                        <a:t>메인</a:t>
                      </a:r>
                      <a:endParaRPr lang="en-US" altLang="ko-KR" sz="1000" b="1" dirty="0" smtClean="0">
                        <a:latin typeface="+mn-lt"/>
                      </a:endParaRPr>
                    </a:p>
                    <a:p>
                      <a:pPr algn="ctr" latinLnBrk="1"/>
                      <a:r>
                        <a:rPr lang="ko-KR" altLang="en-US" sz="1000" b="1" dirty="0" smtClean="0">
                          <a:latin typeface="+mn-lt"/>
                        </a:rPr>
                        <a:t>메뉴</a:t>
                      </a:r>
                      <a:endParaRPr lang="ko-KR" altLang="en-US" sz="10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dirty="0" smtClean="0">
                          <a:latin typeface="+mn-lt"/>
                        </a:rPr>
                        <a:t>n/a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항목</a:t>
                      </a:r>
                      <a:endParaRPr lang="en-US" altLang="ko-KR" sz="1000" dirty="0" smtClean="0">
                        <a:latin typeface="+mn-lt"/>
                      </a:endParaRPr>
                    </a:p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이동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선택된 항목의 서브메뉴로 이동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동작상태로 이동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서브 메뉴 항목들을 출력 및 선택 시</a:t>
                      </a:r>
                      <a:r>
                        <a:rPr lang="en-US" altLang="ko-KR" sz="1000" dirty="0" smtClean="0">
                          <a:latin typeface="+mn-lt"/>
                        </a:rPr>
                        <a:t>, </a:t>
                      </a:r>
                      <a:r>
                        <a:rPr lang="ko-KR" altLang="en-US" sz="1000" dirty="0" smtClean="0">
                          <a:latin typeface="+mn-lt"/>
                        </a:rPr>
                        <a:t>해당 서브 메뉴로 이동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4" name="슬라이드 번호 개체 틀 15"/>
          <p:cNvSpPr txBox="1">
            <a:spLocks/>
          </p:cNvSpPr>
          <p:nvPr/>
        </p:nvSpPr>
        <p:spPr>
          <a:xfrm>
            <a:off x="2509626" y="8582741"/>
            <a:ext cx="1527598" cy="481002"/>
          </a:xfrm>
          <a:prstGeom prst="rect">
            <a:avLst/>
          </a:prstGeom>
        </p:spPr>
        <p:txBody>
          <a:bodyPr vert="horz" lIns="89031" tIns="44515" rIns="89031" bIns="44515" rtlCol="0" anchor="ctr"/>
          <a:lstStyle/>
          <a:p>
            <a:pPr algn="ctr">
              <a:defRPr/>
            </a:pPr>
            <a:fld id="{C656618E-3C0E-4137-85B4-3A0BFE7A5F27}" type="slidenum">
              <a:rPr lang="ko-KR" altLang="en-US" sz="1000" smtClean="0">
                <a:latin typeface="Calibri" panose="020F0502020204030204" pitchFamily="34" charset="0"/>
              </a:rPr>
              <a:pPr algn="ctr">
                <a:defRPr/>
              </a:pPr>
              <a:t>16</a:t>
            </a:fld>
            <a:endParaRPr lang="ko-KR" altLang="en-US" sz="1000" dirty="0">
              <a:latin typeface="Calibri" panose="020F0502020204030204" pitchFamily="34" charset="0"/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681137" y="1636911"/>
            <a:ext cx="4836091" cy="4392488"/>
            <a:chOff x="681137" y="1636911"/>
            <a:chExt cx="4836091" cy="4392488"/>
          </a:xfrm>
        </p:grpSpPr>
        <p:sp>
          <p:nvSpPr>
            <p:cNvPr id="28" name="TextBox 27"/>
            <p:cNvSpPr txBox="1"/>
            <p:nvPr/>
          </p:nvSpPr>
          <p:spPr>
            <a:xfrm>
              <a:off x="681137" y="1692657"/>
              <a:ext cx="2016224" cy="160043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25400"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altLang="ko-KR" sz="1400" b="1" dirty="0" smtClean="0">
                  <a:latin typeface="바탕체" pitchFamily="17" charset="-127"/>
                  <a:ea typeface="바탕체" pitchFamily="17" charset="-127"/>
                </a:rPr>
                <a:t>&gt;&gt;   MAIN  MENU   &lt;&lt;</a:t>
              </a:r>
            </a:p>
            <a:p>
              <a:r>
                <a:rPr lang="en-US" altLang="ko-KR" sz="1400" b="1" dirty="0" smtClean="0">
                  <a:latin typeface="바탕체" pitchFamily="17" charset="-127"/>
                  <a:ea typeface="바탕체" pitchFamily="17" charset="-127"/>
                </a:rPr>
                <a:t>&gt;INPUT</a:t>
              </a:r>
            </a:p>
            <a:p>
              <a:r>
                <a:rPr lang="en-US" altLang="ko-KR" sz="1400" b="1" dirty="0" smtClean="0">
                  <a:latin typeface="바탕체" pitchFamily="17" charset="-127"/>
                  <a:ea typeface="바탕체" pitchFamily="17" charset="-127"/>
                </a:rPr>
                <a:t> ENCODER</a:t>
              </a:r>
            </a:p>
            <a:p>
              <a:r>
                <a:rPr lang="en-US" altLang="ko-KR" sz="1400" b="1" dirty="0" smtClean="0">
                  <a:latin typeface="바탕체" pitchFamily="17" charset="-127"/>
                  <a:ea typeface="바탕체" pitchFamily="17" charset="-127"/>
                </a:rPr>
                <a:t> PSIP</a:t>
              </a:r>
            </a:p>
            <a:p>
              <a:r>
                <a:rPr lang="en-US" altLang="ko-KR" sz="1400" b="1" dirty="0" smtClean="0">
                  <a:latin typeface="바탕체" pitchFamily="17" charset="-127"/>
                  <a:ea typeface="바탕체" pitchFamily="17" charset="-127"/>
                </a:rPr>
                <a:t> MODULATOR</a:t>
              </a:r>
            </a:p>
            <a:p>
              <a:r>
                <a:rPr lang="en-US" altLang="ko-KR" sz="1400" b="1" dirty="0">
                  <a:latin typeface="바탕체" pitchFamily="17" charset="-127"/>
                  <a:ea typeface="바탕체" pitchFamily="17" charset="-127"/>
                </a:rPr>
                <a:t> </a:t>
              </a:r>
              <a:r>
                <a:rPr lang="en-US" altLang="ko-KR" sz="1400" b="1" dirty="0" smtClean="0">
                  <a:latin typeface="바탕체" pitchFamily="17" charset="-127"/>
                  <a:ea typeface="바탕체" pitchFamily="17" charset="-127"/>
                </a:rPr>
                <a:t>IP-OUT </a:t>
              </a:r>
              <a:r>
                <a:rPr lang="en-US" altLang="ko-KR" sz="1400" b="1" dirty="0" smtClean="0">
                  <a:solidFill>
                    <a:schemeClr val="bg1">
                      <a:lumMod val="50000"/>
                    </a:schemeClr>
                  </a:solidFill>
                  <a:latin typeface="바탕체" pitchFamily="17" charset="-127"/>
                  <a:ea typeface="바탕체" pitchFamily="17" charset="-127"/>
                </a:rPr>
                <a:t>(*Option)</a:t>
              </a:r>
            </a:p>
            <a:p>
              <a:r>
                <a:rPr lang="en-US" altLang="ko-KR" sz="1400" b="1" dirty="0" smtClean="0">
                  <a:latin typeface="바탕체" pitchFamily="17" charset="-127"/>
                  <a:ea typeface="바탕체" pitchFamily="17" charset="-127"/>
                </a:rPr>
                <a:t> SYSTEM</a:t>
              </a:r>
            </a:p>
          </p:txBody>
        </p:sp>
        <p:pic>
          <p:nvPicPr>
            <p:cNvPr id="18" name="Picture 4" descr="D:\01-업무관련\(1프로젝트)EN3\메뉴얼\이미지\그림3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92625" y="1636911"/>
              <a:ext cx="1020996" cy="5089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6" descr="D:\01-업무관련\(1프로젝트)EN3\메뉴얼\이미지\그림5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92625" y="3855474"/>
              <a:ext cx="1020996" cy="6156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7" descr="D:\01-업무관련\(1프로젝트)EN3\메뉴얼\이미지\그림6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92625" y="4587002"/>
              <a:ext cx="1024044" cy="7223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4" name="TextBox 43"/>
            <p:cNvSpPr txBox="1"/>
            <p:nvPr/>
          </p:nvSpPr>
          <p:spPr>
            <a:xfrm>
              <a:off x="3349625" y="1636911"/>
              <a:ext cx="990600" cy="40011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altLang="ko-KR" sz="1000" dirty="0" smtClean="0"/>
                <a:t>INPUT</a:t>
              </a:r>
            </a:p>
            <a:p>
              <a:r>
                <a:rPr lang="ko-KR" altLang="en-US" sz="1000" dirty="0" smtClean="0"/>
                <a:t>서브 메뉴</a:t>
              </a:r>
              <a:endParaRPr lang="en-US" altLang="ko-KR" sz="1000" dirty="0" smtClean="0"/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3349625" y="2212121"/>
              <a:ext cx="990600" cy="40011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altLang="ko-KR" sz="1000" dirty="0" smtClean="0"/>
                <a:t>ENCODER</a:t>
              </a:r>
            </a:p>
            <a:p>
              <a:r>
                <a:rPr lang="ko-KR" altLang="en-US" sz="1000" dirty="0" smtClean="0"/>
                <a:t>서브 메뉴</a:t>
              </a:r>
              <a:endParaRPr lang="en-US" altLang="ko-KR" sz="1000" dirty="0" smtClean="0"/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3349625" y="3861519"/>
              <a:ext cx="990600" cy="40011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altLang="ko-KR" sz="1000" dirty="0" smtClean="0"/>
                <a:t>PSIP</a:t>
              </a:r>
            </a:p>
            <a:p>
              <a:r>
                <a:rPr lang="ko-KR" altLang="en-US" sz="1000" dirty="0" smtClean="0"/>
                <a:t>서브 메뉴</a:t>
              </a:r>
              <a:endParaRPr lang="en-US" altLang="ko-KR" sz="1000" dirty="0" smtClean="0"/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3349625" y="4604409"/>
              <a:ext cx="990600" cy="40011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altLang="ko-KR" sz="1000" dirty="0" smtClean="0"/>
                <a:t>MODULATOR</a:t>
              </a:r>
            </a:p>
            <a:p>
              <a:r>
                <a:rPr lang="ko-KR" altLang="en-US" sz="1000" dirty="0" smtClean="0"/>
                <a:t>서브 메뉴</a:t>
              </a:r>
              <a:endParaRPr lang="en-US" altLang="ko-KR" sz="1000" dirty="0" smtClean="0"/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3352673" y="5372093"/>
              <a:ext cx="990600" cy="40011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altLang="ko-KR" sz="1000" dirty="0" smtClean="0"/>
                <a:t>SYSTEM</a:t>
              </a:r>
            </a:p>
            <a:p>
              <a:r>
                <a:rPr lang="ko-KR" altLang="en-US" sz="1000" dirty="0" smtClean="0"/>
                <a:t>서브 메뉴</a:t>
              </a:r>
              <a:endParaRPr lang="en-US" altLang="ko-KR" sz="1000" dirty="0" smtClean="0"/>
            </a:p>
          </p:txBody>
        </p:sp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23577" y="4773687"/>
              <a:ext cx="1021556" cy="12557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6" name="TextBox 25"/>
            <p:cNvSpPr txBox="1"/>
            <p:nvPr/>
          </p:nvSpPr>
          <p:spPr>
            <a:xfrm>
              <a:off x="684426" y="4788232"/>
              <a:ext cx="990600" cy="553998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altLang="ko-KR" sz="1000" dirty="0" smtClean="0"/>
                <a:t>IP-OUT</a:t>
              </a:r>
            </a:p>
            <a:p>
              <a:r>
                <a:rPr lang="ko-KR" altLang="en-US" sz="1000" dirty="0" smtClean="0"/>
                <a:t>서브 메뉴</a:t>
              </a:r>
              <a:endParaRPr lang="en-US" altLang="ko-KR" sz="1000" dirty="0" smtClean="0"/>
            </a:p>
            <a:p>
              <a:r>
                <a:rPr lang="en-US" altLang="ko-KR" sz="1000" dirty="0" smtClean="0">
                  <a:solidFill>
                    <a:schemeClr val="bg1">
                      <a:lumMod val="50000"/>
                    </a:schemeClr>
                  </a:solidFill>
                </a:rPr>
                <a:t>(*option)</a:t>
              </a:r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89684" y="2194395"/>
              <a:ext cx="1023937" cy="15755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38" name="꺾인 연결선 37"/>
            <p:cNvCxnSpPr>
              <a:stCxn id="28" idx="3"/>
              <a:endCxn id="44" idx="1"/>
            </p:cNvCxnSpPr>
            <p:nvPr/>
          </p:nvCxnSpPr>
          <p:spPr>
            <a:xfrm flipV="1">
              <a:off x="2697361" y="1836966"/>
              <a:ext cx="652264" cy="655910"/>
            </a:xfrm>
            <a:prstGeom prst="bentConnector3">
              <a:avLst>
                <a:gd name="adj1" fmla="val 50000"/>
              </a:avLst>
            </a:prstGeom>
            <a:ln w="19050"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꺾인 연결선 41"/>
            <p:cNvCxnSpPr>
              <a:stCxn id="28" idx="3"/>
              <a:endCxn id="45" idx="1"/>
            </p:cNvCxnSpPr>
            <p:nvPr/>
          </p:nvCxnSpPr>
          <p:spPr>
            <a:xfrm flipV="1">
              <a:off x="2697361" y="2412176"/>
              <a:ext cx="652264" cy="80700"/>
            </a:xfrm>
            <a:prstGeom prst="bentConnector3">
              <a:avLst>
                <a:gd name="adj1" fmla="val 50000"/>
              </a:avLst>
            </a:prstGeom>
            <a:ln w="19050"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꺾인 연결선 48"/>
            <p:cNvCxnSpPr>
              <a:stCxn id="28" idx="3"/>
              <a:endCxn id="46" idx="1"/>
            </p:cNvCxnSpPr>
            <p:nvPr/>
          </p:nvCxnSpPr>
          <p:spPr>
            <a:xfrm>
              <a:off x="2697361" y="2492876"/>
              <a:ext cx="652264" cy="1568698"/>
            </a:xfrm>
            <a:prstGeom prst="bentConnector3">
              <a:avLst>
                <a:gd name="adj1" fmla="val 50000"/>
              </a:avLst>
            </a:prstGeom>
            <a:ln w="19050"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꺾인 연결선 49"/>
            <p:cNvCxnSpPr>
              <a:stCxn id="28" idx="3"/>
              <a:endCxn id="47" idx="1"/>
            </p:cNvCxnSpPr>
            <p:nvPr/>
          </p:nvCxnSpPr>
          <p:spPr>
            <a:xfrm>
              <a:off x="2697361" y="2492876"/>
              <a:ext cx="652264" cy="2311588"/>
            </a:xfrm>
            <a:prstGeom prst="bentConnector3">
              <a:avLst>
                <a:gd name="adj1" fmla="val 50000"/>
              </a:avLst>
            </a:prstGeom>
            <a:ln w="19050"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꺾인 연결선 50"/>
            <p:cNvCxnSpPr>
              <a:stCxn id="28" idx="3"/>
              <a:endCxn id="48" idx="1"/>
            </p:cNvCxnSpPr>
            <p:nvPr/>
          </p:nvCxnSpPr>
          <p:spPr>
            <a:xfrm>
              <a:off x="2697361" y="2492876"/>
              <a:ext cx="655312" cy="3079272"/>
            </a:xfrm>
            <a:prstGeom prst="bentConnector3">
              <a:avLst>
                <a:gd name="adj1" fmla="val 50000"/>
              </a:avLst>
            </a:prstGeom>
            <a:ln w="19050"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꺾인 연결선 53"/>
            <p:cNvCxnSpPr>
              <a:endCxn id="26" idx="1"/>
            </p:cNvCxnSpPr>
            <p:nvPr/>
          </p:nvCxnSpPr>
          <p:spPr>
            <a:xfrm rot="10800000" flipV="1">
              <a:off x="684427" y="4456921"/>
              <a:ext cx="2339069" cy="608309"/>
            </a:xfrm>
            <a:prstGeom prst="bentConnector3">
              <a:avLst>
                <a:gd name="adj1" fmla="val 109773"/>
              </a:avLst>
            </a:prstGeom>
            <a:ln w="19050"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5" name="Picture 2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95673" y="5372093"/>
              <a:ext cx="1021555" cy="5087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1052761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758825" y="1518880"/>
            <a:ext cx="2016224" cy="116955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latin typeface="바탕체" pitchFamily="17" charset="-127"/>
                <a:ea typeface="바탕체" pitchFamily="17" charset="-127"/>
              </a:rPr>
              <a:t>&gt;&gt;     INPUT      &lt;&lt;</a:t>
            </a:r>
          </a:p>
          <a:p>
            <a:r>
              <a:rPr lang="en-US" altLang="ko-KR" sz="1400" b="1" dirty="0" smtClean="0">
                <a:latin typeface="바탕체" pitchFamily="17" charset="-127"/>
                <a:ea typeface="바탕체" pitchFamily="17" charset="-127"/>
              </a:rPr>
              <a:t>&gt;VIDEO IN: HDMI </a:t>
            </a:r>
          </a:p>
          <a:p>
            <a:r>
              <a:rPr lang="en-US" altLang="ko-KR" sz="1400" b="1" dirty="0" smtClean="0">
                <a:latin typeface="바탕체" pitchFamily="17" charset="-127"/>
                <a:ea typeface="바탕체" pitchFamily="17" charset="-127"/>
              </a:rPr>
              <a:t> AUDIO IN: HDMI</a:t>
            </a:r>
          </a:p>
          <a:p>
            <a:r>
              <a:rPr lang="en-US" altLang="ko-KR" sz="1400" b="1" dirty="0">
                <a:latin typeface="바탕체" pitchFamily="17" charset="-127"/>
                <a:ea typeface="바탕체" pitchFamily="17" charset="-127"/>
              </a:rPr>
              <a:t> </a:t>
            </a:r>
            <a:r>
              <a:rPr lang="en-US" altLang="ko-KR" sz="1400" b="1" dirty="0" smtClean="0">
                <a:latin typeface="바탕체" pitchFamily="17" charset="-127"/>
                <a:ea typeface="바탕체" pitchFamily="17" charset="-127"/>
              </a:rPr>
              <a:t>RESOLUTION: AUTO</a:t>
            </a:r>
          </a:p>
          <a:p>
            <a:r>
              <a:rPr lang="en-US" altLang="ko-KR" sz="1400" b="1" dirty="0">
                <a:latin typeface="바탕체" pitchFamily="17" charset="-127"/>
                <a:ea typeface="바탕체" pitchFamily="17" charset="-127"/>
              </a:rPr>
              <a:t> </a:t>
            </a:r>
            <a:r>
              <a:rPr lang="en-US" altLang="ko-KR" sz="1400" b="1" dirty="0" smtClean="0">
                <a:latin typeface="바탕체" pitchFamily="17" charset="-127"/>
                <a:ea typeface="바탕체" pitchFamily="17" charset="-127"/>
              </a:rPr>
              <a:t>PATTERN: BLUE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758825" y="1012031"/>
            <a:ext cx="5306765" cy="2262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>
              <a:lnSpc>
                <a:spcPct val="140000"/>
              </a:lnSpc>
            </a:pPr>
            <a:r>
              <a:rPr lang="en-US" altLang="ko-KR" sz="1050" b="1" dirty="0" smtClean="0">
                <a:ea typeface="나눔고딕" pitchFamily="50" charset="-127"/>
              </a:rPr>
              <a:t>4.2.3.3.  INPUT </a:t>
            </a:r>
            <a:r>
              <a:rPr lang="ko-KR" altLang="en-US" sz="1050" b="1" dirty="0" smtClean="0">
                <a:ea typeface="나눔고딕" pitchFamily="50" charset="-127"/>
              </a:rPr>
              <a:t>서브 메뉴 및 설정 항목</a:t>
            </a:r>
            <a:endParaRPr lang="en-US" altLang="ko-KR" sz="1050" b="1" dirty="0">
              <a:ea typeface="나눔고딕" pitchFamily="50" charset="-127"/>
            </a:endParaRPr>
          </a:p>
        </p:txBody>
      </p:sp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2790701"/>
              </p:ext>
            </p:extLst>
          </p:nvPr>
        </p:nvGraphicFramePr>
        <p:xfrm>
          <a:off x="454025" y="5203031"/>
          <a:ext cx="5715000" cy="269748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1905000"/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50" dirty="0" smtClean="0">
                          <a:latin typeface="+mn-lt"/>
                        </a:rPr>
                        <a:t>설정</a:t>
                      </a:r>
                      <a:endParaRPr lang="en-US" altLang="ko-KR" sz="1050" dirty="0" smtClean="0">
                        <a:latin typeface="+mn-lt"/>
                      </a:endParaRPr>
                    </a:p>
                    <a:p>
                      <a:pPr algn="ctr" latinLnBrk="1"/>
                      <a:r>
                        <a:rPr lang="ko-KR" altLang="en-US" sz="1050" dirty="0" smtClean="0">
                          <a:latin typeface="+mn-lt"/>
                        </a:rPr>
                        <a:t>위치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50" dirty="0" smtClean="0">
                          <a:latin typeface="+mn-lt"/>
                        </a:rPr>
                        <a:t>◀</a:t>
                      </a:r>
                      <a:r>
                        <a:rPr lang="en-US" altLang="ko-KR" sz="1050" dirty="0" smtClean="0">
                          <a:latin typeface="+mn-lt"/>
                        </a:rPr>
                        <a:t>,</a:t>
                      </a:r>
                      <a:r>
                        <a:rPr lang="ko-KR" altLang="en-US" sz="1050" dirty="0" smtClean="0">
                          <a:latin typeface="+mn-lt"/>
                        </a:rPr>
                        <a:t>▶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50" dirty="0" smtClean="0">
                          <a:latin typeface="+mn-lt"/>
                        </a:rPr>
                        <a:t>▲</a:t>
                      </a:r>
                      <a:r>
                        <a:rPr lang="en-US" altLang="ko-KR" sz="1050" dirty="0" smtClean="0">
                          <a:latin typeface="+mn-lt"/>
                        </a:rPr>
                        <a:t>,</a:t>
                      </a:r>
                      <a:r>
                        <a:rPr lang="ko-KR" altLang="en-US" sz="1050" dirty="0" smtClean="0">
                          <a:latin typeface="+mn-lt"/>
                        </a:rPr>
                        <a:t>▼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dirty="0" smtClean="0">
                          <a:latin typeface="+mn-lt"/>
                        </a:rPr>
                        <a:t>SET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dirty="0" smtClean="0">
                          <a:latin typeface="+mn-lt"/>
                        </a:rPr>
                        <a:t>ESC 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050" dirty="0" smtClean="0">
                          <a:latin typeface="+mn-lt"/>
                        </a:rPr>
                        <a:t>기능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dirty="0" smtClean="0">
                          <a:latin typeface="+mn-lt"/>
                        </a:rPr>
                        <a:t>INPUT</a:t>
                      </a:r>
                    </a:p>
                    <a:p>
                      <a:pPr algn="ctr" latinLnBrk="1"/>
                      <a:r>
                        <a:rPr lang="ko-KR" altLang="en-US" sz="1000" b="1" dirty="0" smtClean="0">
                          <a:latin typeface="+mn-lt"/>
                        </a:rPr>
                        <a:t>서브</a:t>
                      </a:r>
                      <a:endParaRPr lang="en-US" altLang="ko-KR" sz="1000" b="1" dirty="0" smtClean="0">
                        <a:latin typeface="+mn-lt"/>
                      </a:endParaRPr>
                    </a:p>
                    <a:p>
                      <a:pPr algn="ctr" latinLnBrk="1"/>
                      <a:r>
                        <a:rPr lang="ko-KR" altLang="en-US" sz="1000" b="1" dirty="0" smtClean="0">
                          <a:latin typeface="+mn-lt"/>
                        </a:rPr>
                        <a:t>메뉴</a:t>
                      </a:r>
                      <a:endParaRPr lang="ko-KR" altLang="en-US" sz="10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dirty="0" smtClean="0">
                          <a:latin typeface="+mn-lt"/>
                        </a:rPr>
                        <a:t>n/a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항목</a:t>
                      </a:r>
                      <a:endParaRPr lang="en-US" altLang="ko-KR" sz="1000" dirty="0" smtClean="0">
                        <a:latin typeface="+mn-lt"/>
                      </a:endParaRPr>
                    </a:p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이동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선택된 항목의 설정메뉴로 이동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메인 메뉴로 이동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dirty="0" smtClean="0">
                          <a:latin typeface="+mn-lt"/>
                        </a:rPr>
                        <a:t>VIDEO</a:t>
                      </a:r>
                      <a:r>
                        <a:rPr lang="en-US" altLang="ko-KR" sz="1000" b="1" baseline="0" dirty="0" smtClean="0">
                          <a:latin typeface="+mn-lt"/>
                        </a:rPr>
                        <a:t> IN</a:t>
                      </a:r>
                      <a:endParaRPr lang="ko-KR" altLang="en-US" sz="10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dirty="0" smtClean="0">
                          <a:latin typeface="+mn-lt"/>
                        </a:rPr>
                        <a:t>n/a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항목</a:t>
                      </a:r>
                      <a:endParaRPr lang="en-US" altLang="ko-KR" sz="1000" dirty="0" smtClean="0">
                        <a:latin typeface="+mn-lt"/>
                      </a:endParaRPr>
                    </a:p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이동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선택 적용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서브 메뉴로 이동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890306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smtClean="0">
                          <a:latin typeface="+mn-lt"/>
                        </a:rPr>
                        <a:t>비디오 입력 포트 선택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dirty="0" smtClean="0">
                          <a:latin typeface="+mn-lt"/>
                        </a:rPr>
                        <a:t>AUDIO</a:t>
                      </a:r>
                      <a:r>
                        <a:rPr lang="en-US" altLang="ko-KR" sz="1000" b="1" baseline="0" dirty="0" smtClean="0">
                          <a:latin typeface="+mn-lt"/>
                        </a:rPr>
                        <a:t> IN</a:t>
                      </a:r>
                      <a:endParaRPr lang="ko-KR" altLang="en-US" sz="10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dirty="0" smtClean="0">
                          <a:latin typeface="+mn-lt"/>
                        </a:rPr>
                        <a:t>n/a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항목</a:t>
                      </a:r>
                      <a:endParaRPr lang="en-US" altLang="ko-KR" sz="1000" dirty="0" smtClean="0">
                        <a:latin typeface="+mn-lt"/>
                      </a:endParaRPr>
                    </a:p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이동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선택 적용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서브 메뉴로 이동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890306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smtClean="0">
                          <a:latin typeface="+mn-lt"/>
                        </a:rPr>
                        <a:t>오디오 입력 포트 선택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dirty="0" smtClean="0">
                          <a:latin typeface="+mn-lt"/>
                        </a:rPr>
                        <a:t>RESOLUTION</a:t>
                      </a:r>
                      <a:endParaRPr lang="ko-KR" altLang="en-US" sz="10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890306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smtClean="0">
                          <a:latin typeface="+mn-lt"/>
                        </a:rPr>
                        <a:t>n/a</a:t>
                      </a:r>
                      <a:endParaRPr lang="ko-KR" altLang="en-US" sz="1000" dirty="0" smtClean="0">
                        <a:latin typeface="+mn-lt"/>
                      </a:endParaRPr>
                    </a:p>
                    <a:p>
                      <a:pPr algn="l" latinLnBrk="1"/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항목</a:t>
                      </a:r>
                      <a:endParaRPr lang="en-US" altLang="ko-KR" sz="1000" dirty="0" smtClean="0">
                        <a:latin typeface="+mn-lt"/>
                      </a:endParaRPr>
                    </a:p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이동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선택 적용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서브 메뉴로 이동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890306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smtClean="0">
                          <a:latin typeface="+mn-lt"/>
                        </a:rPr>
                        <a:t>해상도 모드 선택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dirty="0" smtClean="0">
                          <a:latin typeface="+mn-lt"/>
                        </a:rPr>
                        <a:t>PATTERN</a:t>
                      </a:r>
                      <a:endParaRPr lang="ko-KR" altLang="en-US" sz="10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dirty="0" smtClean="0">
                          <a:latin typeface="+mn-lt"/>
                        </a:rPr>
                        <a:t>n/a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항목</a:t>
                      </a:r>
                      <a:endParaRPr lang="en-US" altLang="ko-KR" sz="1000" dirty="0" smtClean="0">
                        <a:latin typeface="+mn-lt"/>
                      </a:endParaRPr>
                    </a:p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이동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선택 적용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서브 메뉴로 이동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입력이 없을 시</a:t>
                      </a:r>
                      <a:r>
                        <a:rPr lang="en-US" altLang="ko-KR" sz="1000" dirty="0" smtClean="0">
                          <a:latin typeface="+mn-lt"/>
                        </a:rPr>
                        <a:t>, </a:t>
                      </a:r>
                      <a:r>
                        <a:rPr lang="ko-KR" altLang="en-US" sz="1000" dirty="0" smtClean="0">
                          <a:latin typeface="+mn-lt"/>
                        </a:rPr>
                        <a:t>표출될 단색 패턴 선택</a:t>
                      </a:r>
                      <a:r>
                        <a:rPr lang="en-US" altLang="ko-KR" sz="1000" dirty="0" smtClean="0">
                          <a:latin typeface="+mn-lt"/>
                        </a:rPr>
                        <a:t>.</a:t>
                      </a:r>
                      <a:endParaRPr lang="ko-KR" altLang="en-US" sz="1000" dirty="0" smtClean="0">
                        <a:latin typeface="+mn-lt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3" name="Picture 20" descr="D:\01-업무관련\(1프로젝트)EN3\메뉴얼\이미지\그림1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02025" y="4288631"/>
            <a:ext cx="1531493" cy="763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01-업무관련\(1프로젝트)EN3\메뉴얼\이미지\png\그림27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09738" y="2462310"/>
            <a:ext cx="1523782" cy="759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01-업무관련\(1프로젝트)EN3\메뉴얼\이미지\png\그림9-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03339" y="3221831"/>
            <a:ext cx="1522686" cy="1077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01-업무관련\(1프로젝트)EN3\메뉴얼\이미지\png\그림8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17900" y="1393031"/>
            <a:ext cx="1508125" cy="1067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454025" y="8075738"/>
            <a:ext cx="5306765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>
              <a:lnSpc>
                <a:spcPct val="140000"/>
              </a:lnSpc>
            </a:pPr>
            <a:r>
              <a:rPr lang="en-US" altLang="ko-KR" sz="1000" b="1" dirty="0" smtClean="0">
                <a:solidFill>
                  <a:srgbClr val="C00000"/>
                </a:solidFill>
                <a:ea typeface="나눔고딕" pitchFamily="50" charset="-127"/>
              </a:rPr>
              <a:t>*Video – </a:t>
            </a:r>
            <a:r>
              <a:rPr lang="en-US" altLang="ko-KR" sz="1000" b="1" dirty="0" err="1" smtClean="0">
                <a:solidFill>
                  <a:srgbClr val="C00000"/>
                </a:solidFill>
                <a:ea typeface="나눔고딕" pitchFamily="50" charset="-127"/>
              </a:rPr>
              <a:t>SDIcc</a:t>
            </a:r>
            <a:r>
              <a:rPr lang="en-US" altLang="ko-KR" sz="1000" b="1" dirty="0" smtClean="0">
                <a:solidFill>
                  <a:srgbClr val="C00000"/>
                </a:solidFill>
                <a:ea typeface="나눔고딕" pitchFamily="50" charset="-127"/>
              </a:rPr>
              <a:t> </a:t>
            </a:r>
            <a:r>
              <a:rPr lang="ko-KR" altLang="en-US" sz="1000" b="1" dirty="0" smtClean="0">
                <a:solidFill>
                  <a:srgbClr val="C00000"/>
                </a:solidFill>
                <a:ea typeface="나눔고딕" pitchFamily="50" charset="-127"/>
              </a:rPr>
              <a:t>설정은 </a:t>
            </a:r>
            <a:r>
              <a:rPr lang="en-US" altLang="ko-KR" sz="1000" b="1" dirty="0" smtClean="0">
                <a:solidFill>
                  <a:srgbClr val="C00000"/>
                </a:solidFill>
                <a:ea typeface="나눔고딕" pitchFamily="50" charset="-127"/>
              </a:rPr>
              <a:t>Closed Caption</a:t>
            </a:r>
            <a:r>
              <a:rPr lang="ko-KR" altLang="en-US" sz="1000" b="1" dirty="0" smtClean="0">
                <a:solidFill>
                  <a:srgbClr val="C00000"/>
                </a:solidFill>
                <a:ea typeface="나눔고딕" pitchFamily="50" charset="-127"/>
              </a:rPr>
              <a:t>서비스를 위한 특수 입력 모드로 일부 기능들이 지원되지 않습니다</a:t>
            </a:r>
            <a:r>
              <a:rPr lang="en-US" altLang="ko-KR" sz="1000" b="1" dirty="0" smtClean="0">
                <a:solidFill>
                  <a:srgbClr val="C00000"/>
                </a:solidFill>
                <a:ea typeface="나눔고딕" pitchFamily="50" charset="-127"/>
              </a:rPr>
              <a:t>.(</a:t>
            </a:r>
            <a:r>
              <a:rPr lang="en-US" altLang="ko-KR" sz="1000" b="1" dirty="0">
                <a:solidFill>
                  <a:srgbClr val="C00000"/>
                </a:solidFill>
                <a:ea typeface="나눔고딕" pitchFamily="50" charset="-127"/>
              </a:rPr>
              <a:t>1080p</a:t>
            </a:r>
            <a:r>
              <a:rPr lang="ko-KR" altLang="en-US" sz="1000" b="1" dirty="0">
                <a:solidFill>
                  <a:srgbClr val="C00000"/>
                </a:solidFill>
                <a:ea typeface="나눔고딕" pitchFamily="50" charset="-127"/>
              </a:rPr>
              <a:t>해상도 입력</a:t>
            </a:r>
            <a:r>
              <a:rPr lang="en-US" altLang="ko-KR" sz="1000" b="1" dirty="0">
                <a:solidFill>
                  <a:srgbClr val="C00000"/>
                </a:solidFill>
                <a:ea typeface="나눔고딕" pitchFamily="50" charset="-127"/>
              </a:rPr>
              <a:t>,</a:t>
            </a:r>
            <a:r>
              <a:rPr lang="ko-KR" altLang="en-US" sz="1000" b="1" dirty="0">
                <a:solidFill>
                  <a:srgbClr val="C00000"/>
                </a:solidFill>
                <a:ea typeface="나눔고딕" pitchFamily="50" charset="-127"/>
              </a:rPr>
              <a:t> 패턴영상 </a:t>
            </a:r>
            <a:r>
              <a:rPr lang="ko-KR" altLang="en-US" sz="1000" b="1" dirty="0" smtClean="0">
                <a:solidFill>
                  <a:srgbClr val="C00000"/>
                </a:solidFill>
                <a:ea typeface="나눔고딕" pitchFamily="50" charset="-127"/>
              </a:rPr>
              <a:t>설정 등</a:t>
            </a:r>
            <a:r>
              <a:rPr lang="en-US" altLang="ko-KR" sz="1000" b="1" dirty="0" smtClean="0">
                <a:solidFill>
                  <a:srgbClr val="C00000"/>
                </a:solidFill>
                <a:ea typeface="나눔고딕" pitchFamily="50" charset="-127"/>
              </a:rPr>
              <a:t>)</a:t>
            </a:r>
            <a:endParaRPr lang="en-US" altLang="ko-KR" sz="1000" b="1" dirty="0">
              <a:solidFill>
                <a:srgbClr val="C00000"/>
              </a:solidFill>
              <a:ea typeface="나눔고딕" pitchFamily="50" charset="-127"/>
            </a:endParaRPr>
          </a:p>
        </p:txBody>
      </p:sp>
      <p:sp>
        <p:nvSpPr>
          <p:cNvPr id="14" name="슬라이드 번호 개체 틀 15"/>
          <p:cNvSpPr txBox="1">
            <a:spLocks/>
          </p:cNvSpPr>
          <p:nvPr/>
        </p:nvSpPr>
        <p:spPr>
          <a:xfrm>
            <a:off x="2509626" y="8582741"/>
            <a:ext cx="1527598" cy="481002"/>
          </a:xfrm>
          <a:prstGeom prst="rect">
            <a:avLst/>
          </a:prstGeom>
        </p:spPr>
        <p:txBody>
          <a:bodyPr vert="horz" lIns="89031" tIns="44515" rIns="89031" bIns="44515" rtlCol="0" anchor="ctr"/>
          <a:lstStyle/>
          <a:p>
            <a:pPr algn="ctr">
              <a:defRPr/>
            </a:pPr>
            <a:fld id="{C656618E-3C0E-4137-85B4-3A0BFE7A5F27}" type="slidenum">
              <a:rPr lang="ko-KR" altLang="en-US" sz="1000" smtClean="0">
                <a:latin typeface="Calibri" panose="020F0502020204030204" pitchFamily="34" charset="0"/>
              </a:rPr>
              <a:pPr algn="ctr">
                <a:defRPr/>
              </a:pPr>
              <a:t>17</a:t>
            </a:fld>
            <a:endParaRPr lang="ko-KR" altLang="en-US" sz="1000" dirty="0">
              <a:latin typeface="Calibri" panose="020F0502020204030204" pitchFamily="34" charset="0"/>
            </a:endParaRPr>
          </a:p>
        </p:txBody>
      </p:sp>
      <p:cxnSp>
        <p:nvCxnSpPr>
          <p:cNvPr id="15" name="꺾인 연결선 14"/>
          <p:cNvCxnSpPr>
            <a:stCxn id="12" idx="3"/>
            <a:endCxn id="2052" idx="1"/>
          </p:cNvCxnSpPr>
          <p:nvPr/>
        </p:nvCxnSpPr>
        <p:spPr>
          <a:xfrm flipV="1">
            <a:off x="2775049" y="1926621"/>
            <a:ext cx="742851" cy="177035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꺾인 연결선 18"/>
          <p:cNvCxnSpPr>
            <a:stCxn id="12" idx="3"/>
            <a:endCxn id="1027" idx="1"/>
          </p:cNvCxnSpPr>
          <p:nvPr/>
        </p:nvCxnSpPr>
        <p:spPr>
          <a:xfrm>
            <a:off x="2775049" y="2103656"/>
            <a:ext cx="734689" cy="738415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꺾인 연결선 21"/>
          <p:cNvCxnSpPr>
            <a:stCxn id="12" idx="3"/>
            <a:endCxn id="2051" idx="1"/>
          </p:cNvCxnSpPr>
          <p:nvPr/>
        </p:nvCxnSpPr>
        <p:spPr>
          <a:xfrm>
            <a:off x="2775049" y="2103656"/>
            <a:ext cx="728290" cy="1656917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꺾인 연결선 24"/>
          <p:cNvCxnSpPr>
            <a:stCxn id="12" idx="3"/>
            <a:endCxn id="43" idx="1"/>
          </p:cNvCxnSpPr>
          <p:nvPr/>
        </p:nvCxnSpPr>
        <p:spPr>
          <a:xfrm>
            <a:off x="2775049" y="2103656"/>
            <a:ext cx="726976" cy="2566706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408523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764041" y="1492895"/>
            <a:ext cx="2016224" cy="310854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latin typeface="바탕체" pitchFamily="17" charset="-127"/>
                <a:ea typeface="바탕체" pitchFamily="17" charset="-127"/>
              </a:rPr>
              <a:t>&gt;&gt;     ENCODER    &lt;&lt;</a:t>
            </a:r>
          </a:p>
          <a:p>
            <a:r>
              <a:rPr lang="en-US" altLang="ko-KR" sz="1400" b="1" dirty="0" smtClean="0">
                <a:latin typeface="바탕체" pitchFamily="17" charset="-127"/>
                <a:ea typeface="바탕체" pitchFamily="17" charset="-127"/>
              </a:rPr>
              <a:t>&gt;SYS DELAY : 650 </a:t>
            </a:r>
            <a:r>
              <a:rPr lang="en-US" altLang="ko-KR" sz="1400" b="1" dirty="0" err="1" smtClean="0">
                <a:latin typeface="바탕체" pitchFamily="17" charset="-127"/>
                <a:ea typeface="바탕체" pitchFamily="17" charset="-127"/>
              </a:rPr>
              <a:t>ms</a:t>
            </a:r>
            <a:endParaRPr lang="en-US" altLang="ko-KR" sz="1400" b="1" dirty="0" smtClean="0">
              <a:latin typeface="바탕체" pitchFamily="17" charset="-127"/>
              <a:ea typeface="바탕체" pitchFamily="17" charset="-127"/>
            </a:endParaRPr>
          </a:p>
          <a:p>
            <a:r>
              <a:rPr lang="en-US" altLang="ko-KR" sz="1400" b="1" dirty="0" smtClean="0">
                <a:latin typeface="바탕체" pitchFamily="17" charset="-127"/>
                <a:ea typeface="바탕체" pitchFamily="17" charset="-127"/>
              </a:rPr>
              <a:t> TS ID     : 00001</a:t>
            </a:r>
          </a:p>
          <a:p>
            <a:r>
              <a:rPr lang="en-US" altLang="ko-KR" sz="1400" b="1" dirty="0" smtClean="0">
                <a:latin typeface="바탕체" pitchFamily="17" charset="-127"/>
                <a:ea typeface="바탕체" pitchFamily="17" charset="-127"/>
              </a:rPr>
              <a:t> VID </a:t>
            </a:r>
            <a:r>
              <a:rPr lang="en-US" altLang="ko-KR" sz="1400" b="1" dirty="0">
                <a:latin typeface="바탕체" pitchFamily="17" charset="-127"/>
                <a:ea typeface="바탕체" pitchFamily="17" charset="-127"/>
              </a:rPr>
              <a:t>CODEC : </a:t>
            </a:r>
            <a:r>
              <a:rPr lang="en-US" altLang="ko-KR" sz="1400" b="1" dirty="0" smtClean="0">
                <a:latin typeface="바탕체" pitchFamily="17" charset="-127"/>
                <a:ea typeface="바탕체" pitchFamily="17" charset="-127"/>
              </a:rPr>
              <a:t>MPEG2</a:t>
            </a:r>
          </a:p>
          <a:p>
            <a:r>
              <a:rPr lang="en-US" altLang="ko-KR" sz="1400" b="1" dirty="0" smtClean="0">
                <a:latin typeface="바탕체" pitchFamily="17" charset="-127"/>
                <a:ea typeface="바탕체" pitchFamily="17" charset="-127"/>
              </a:rPr>
              <a:t> AUD </a:t>
            </a:r>
            <a:r>
              <a:rPr lang="en-US" altLang="ko-KR" sz="1400" b="1" dirty="0">
                <a:latin typeface="바탕체" pitchFamily="17" charset="-127"/>
                <a:ea typeface="바탕체" pitchFamily="17" charset="-127"/>
              </a:rPr>
              <a:t>CODEC : AC3</a:t>
            </a:r>
          </a:p>
          <a:p>
            <a:r>
              <a:rPr lang="en-US" altLang="ko-KR" sz="1400" b="1" dirty="0">
                <a:latin typeface="바탕체" pitchFamily="17" charset="-127"/>
                <a:ea typeface="바탕체" pitchFamily="17" charset="-127"/>
              </a:rPr>
              <a:t> TS BTR : 19,300Kbps</a:t>
            </a:r>
          </a:p>
          <a:p>
            <a:r>
              <a:rPr lang="en-US" altLang="ko-KR" sz="1400" b="1" dirty="0" smtClean="0">
                <a:latin typeface="바탕체" pitchFamily="17" charset="-127"/>
                <a:ea typeface="바탕체" pitchFamily="17" charset="-127"/>
              </a:rPr>
              <a:t> VID </a:t>
            </a:r>
            <a:r>
              <a:rPr lang="en-US" altLang="ko-KR" sz="1400" b="1" dirty="0">
                <a:latin typeface="바탕체" pitchFamily="17" charset="-127"/>
                <a:ea typeface="바탕체" pitchFamily="17" charset="-127"/>
              </a:rPr>
              <a:t>BTR: </a:t>
            </a:r>
            <a:r>
              <a:rPr lang="en-US" altLang="ko-KR" sz="1400" b="1" dirty="0" smtClean="0">
                <a:latin typeface="바탕체" pitchFamily="17" charset="-127"/>
                <a:ea typeface="바탕체" pitchFamily="17" charset="-127"/>
              </a:rPr>
              <a:t>17,500Kbps</a:t>
            </a:r>
          </a:p>
          <a:p>
            <a:r>
              <a:rPr lang="en-US" altLang="ko-KR" sz="1400" b="1" dirty="0" smtClean="0">
                <a:latin typeface="바탕체" pitchFamily="17" charset="-127"/>
                <a:ea typeface="바탕체" pitchFamily="17" charset="-127"/>
              </a:rPr>
              <a:t> AUD </a:t>
            </a:r>
            <a:r>
              <a:rPr lang="en-US" altLang="ko-KR" sz="1400" b="1" dirty="0">
                <a:latin typeface="바탕체" pitchFamily="17" charset="-127"/>
                <a:ea typeface="바탕체" pitchFamily="17" charset="-127"/>
              </a:rPr>
              <a:t>BTR: </a:t>
            </a:r>
            <a:r>
              <a:rPr lang="en-US" altLang="ko-KR" sz="1400" b="1" dirty="0" smtClean="0">
                <a:latin typeface="바탕체" pitchFamily="17" charset="-127"/>
                <a:ea typeface="바탕체" pitchFamily="17" charset="-127"/>
              </a:rPr>
              <a:t>384Kbps</a:t>
            </a:r>
          </a:p>
          <a:p>
            <a:r>
              <a:rPr lang="en-US" altLang="ko-KR" sz="1400" b="1" dirty="0" smtClean="0">
                <a:latin typeface="바탕체" pitchFamily="17" charset="-127"/>
                <a:ea typeface="바탕체" pitchFamily="17" charset="-127"/>
              </a:rPr>
              <a:t> AUD </a:t>
            </a:r>
            <a:r>
              <a:rPr lang="en-US" altLang="ko-KR" sz="1400" b="1" dirty="0">
                <a:latin typeface="바탕체" pitchFamily="17" charset="-127"/>
                <a:ea typeface="바탕체" pitchFamily="17" charset="-127"/>
              </a:rPr>
              <a:t>DELAY : 0000 </a:t>
            </a:r>
            <a:r>
              <a:rPr lang="en-US" altLang="ko-KR" sz="1400" b="1" dirty="0" err="1">
                <a:latin typeface="바탕체" pitchFamily="17" charset="-127"/>
                <a:ea typeface="바탕체" pitchFamily="17" charset="-127"/>
              </a:rPr>
              <a:t>ms</a:t>
            </a:r>
            <a:endParaRPr lang="en-US" altLang="ko-KR" sz="1400" b="1" dirty="0">
              <a:latin typeface="바탕체" pitchFamily="17" charset="-127"/>
              <a:ea typeface="바탕체" pitchFamily="17" charset="-127"/>
            </a:endParaRPr>
          </a:p>
          <a:p>
            <a:r>
              <a:rPr lang="en-US" altLang="ko-KR" sz="1400" b="1" dirty="0" smtClean="0">
                <a:latin typeface="바탕체" pitchFamily="17" charset="-127"/>
                <a:ea typeface="바탕체" pitchFamily="17" charset="-127"/>
              </a:rPr>
              <a:t> AUD </a:t>
            </a:r>
            <a:r>
              <a:rPr lang="en-US" altLang="ko-KR" sz="1400" b="1" dirty="0">
                <a:latin typeface="바탕체" pitchFamily="17" charset="-127"/>
                <a:ea typeface="바탕체" pitchFamily="17" charset="-127"/>
              </a:rPr>
              <a:t>VOLUME: 100 %</a:t>
            </a:r>
          </a:p>
          <a:p>
            <a:r>
              <a:rPr lang="en-US" altLang="ko-KR" sz="1400" b="1" dirty="0" smtClean="0">
                <a:latin typeface="바탕체" pitchFamily="17" charset="-127"/>
                <a:ea typeface="바탕체" pitchFamily="17" charset="-127"/>
              </a:rPr>
              <a:t> PMT </a:t>
            </a:r>
            <a:r>
              <a:rPr lang="en-US" altLang="ko-KR" sz="1400" b="1" dirty="0">
                <a:latin typeface="바탕체" pitchFamily="17" charset="-127"/>
                <a:ea typeface="바탕체" pitchFamily="17" charset="-127"/>
              </a:rPr>
              <a:t>PID   : </a:t>
            </a:r>
            <a:r>
              <a:rPr lang="en-US" altLang="ko-KR" sz="1400" b="1" dirty="0" smtClean="0">
                <a:latin typeface="바탕체" pitchFamily="17" charset="-127"/>
                <a:ea typeface="바탕체" pitchFamily="17" charset="-127"/>
              </a:rPr>
              <a:t>0x0100</a:t>
            </a:r>
          </a:p>
          <a:p>
            <a:r>
              <a:rPr lang="en-US" altLang="ko-KR" sz="1400" b="1" dirty="0">
                <a:latin typeface="바탕체" pitchFamily="17" charset="-127"/>
                <a:ea typeface="바탕체" pitchFamily="17" charset="-127"/>
              </a:rPr>
              <a:t> </a:t>
            </a:r>
            <a:r>
              <a:rPr lang="en-US" altLang="ko-KR" sz="1400" b="1" dirty="0" smtClean="0">
                <a:latin typeface="바탕체" pitchFamily="17" charset="-127"/>
                <a:ea typeface="바탕체" pitchFamily="17" charset="-127"/>
              </a:rPr>
              <a:t>PCR </a:t>
            </a:r>
            <a:r>
              <a:rPr lang="en-US" altLang="ko-KR" sz="1400" b="1" dirty="0">
                <a:latin typeface="바탕체" pitchFamily="17" charset="-127"/>
                <a:ea typeface="바탕체" pitchFamily="17" charset="-127"/>
              </a:rPr>
              <a:t>PID   : </a:t>
            </a:r>
            <a:r>
              <a:rPr lang="en-US" altLang="ko-KR" sz="1400" b="1" dirty="0" smtClean="0">
                <a:latin typeface="바탕체" pitchFamily="17" charset="-127"/>
                <a:ea typeface="바탕체" pitchFamily="17" charset="-127"/>
              </a:rPr>
              <a:t>0x0200</a:t>
            </a:r>
          </a:p>
          <a:p>
            <a:r>
              <a:rPr lang="en-US" altLang="ko-KR" sz="1400" b="1" dirty="0">
                <a:latin typeface="바탕체" pitchFamily="17" charset="-127"/>
                <a:ea typeface="바탕체" pitchFamily="17" charset="-127"/>
              </a:rPr>
              <a:t> </a:t>
            </a:r>
            <a:r>
              <a:rPr lang="en-US" altLang="ko-KR" sz="1400" b="1" dirty="0" smtClean="0">
                <a:latin typeface="바탕체" pitchFamily="17" charset="-127"/>
                <a:ea typeface="바탕체" pitchFamily="17" charset="-127"/>
              </a:rPr>
              <a:t>VID </a:t>
            </a:r>
            <a:r>
              <a:rPr lang="en-US" altLang="ko-KR" sz="1400" b="1" dirty="0">
                <a:latin typeface="바탕체" pitchFamily="17" charset="-127"/>
                <a:ea typeface="바탕체" pitchFamily="17" charset="-127"/>
              </a:rPr>
              <a:t>PID   : </a:t>
            </a:r>
            <a:r>
              <a:rPr lang="en-US" altLang="ko-KR" sz="1400" b="1" dirty="0" smtClean="0">
                <a:latin typeface="바탕체" pitchFamily="17" charset="-127"/>
                <a:ea typeface="바탕체" pitchFamily="17" charset="-127"/>
              </a:rPr>
              <a:t>0x0200</a:t>
            </a:r>
            <a:endParaRPr lang="en-US" altLang="ko-KR" sz="1400" b="1" dirty="0">
              <a:latin typeface="바탕체" pitchFamily="17" charset="-127"/>
              <a:ea typeface="바탕체" pitchFamily="17" charset="-127"/>
            </a:endParaRPr>
          </a:p>
          <a:p>
            <a:r>
              <a:rPr lang="en-US" altLang="ko-KR" sz="1400" b="1" dirty="0" smtClean="0">
                <a:latin typeface="바탕체" pitchFamily="17" charset="-127"/>
                <a:ea typeface="바탕체" pitchFamily="17" charset="-127"/>
              </a:rPr>
              <a:t> AUD </a:t>
            </a:r>
            <a:r>
              <a:rPr lang="en-US" altLang="ko-KR" sz="1400" b="1" dirty="0">
                <a:latin typeface="바탕체" pitchFamily="17" charset="-127"/>
                <a:ea typeface="바탕체" pitchFamily="17" charset="-127"/>
              </a:rPr>
              <a:t>PID   : </a:t>
            </a:r>
            <a:r>
              <a:rPr lang="en-US" altLang="ko-KR" sz="1400" b="1" dirty="0" smtClean="0">
                <a:latin typeface="바탕체" pitchFamily="17" charset="-127"/>
                <a:ea typeface="바탕체" pitchFamily="17" charset="-127"/>
              </a:rPr>
              <a:t>0x0300</a:t>
            </a:r>
            <a:endParaRPr lang="en-US" altLang="ko-KR" sz="1400" b="1" dirty="0">
              <a:latin typeface="바탕체" pitchFamily="17" charset="-127"/>
              <a:ea typeface="바탕체" pitchFamily="17" charset="-127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758825" y="1012031"/>
            <a:ext cx="5306765" cy="2262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>
              <a:lnSpc>
                <a:spcPct val="140000"/>
              </a:lnSpc>
            </a:pPr>
            <a:r>
              <a:rPr lang="en-US" altLang="ko-KR" sz="1050" b="1" dirty="0" smtClean="0">
                <a:ea typeface="나눔고딕" pitchFamily="50" charset="-127"/>
              </a:rPr>
              <a:t>4.2.3.4.  ENCODER </a:t>
            </a:r>
            <a:r>
              <a:rPr lang="ko-KR" altLang="en-US" sz="1050" b="1" dirty="0" smtClean="0">
                <a:ea typeface="나눔고딕" pitchFamily="50" charset="-127"/>
              </a:rPr>
              <a:t>서브 메뉴 및 설정 항목</a:t>
            </a:r>
            <a:endParaRPr lang="en-US" altLang="ko-KR" sz="1050" b="1" dirty="0">
              <a:ea typeface="나눔고딕" pitchFamily="50" charset="-127"/>
            </a:endParaRPr>
          </a:p>
        </p:txBody>
      </p:sp>
      <p:pic>
        <p:nvPicPr>
          <p:cNvPr id="12" name="Picture 21" descr="D:\01-업무관련\(1프로젝트)EN3\메뉴얼\이미지\그림1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7481" y="1285983"/>
            <a:ext cx="1531493" cy="923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2" descr="D:\01-업무관련\(1프로젝트)EN3\메뉴얼\이미지\그림1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7481" y="2283499"/>
            <a:ext cx="1531493" cy="763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슬라이드 번호 개체 틀 15"/>
          <p:cNvSpPr txBox="1">
            <a:spLocks/>
          </p:cNvSpPr>
          <p:nvPr/>
        </p:nvSpPr>
        <p:spPr>
          <a:xfrm>
            <a:off x="2509626" y="8582741"/>
            <a:ext cx="1527598" cy="481002"/>
          </a:xfrm>
          <a:prstGeom prst="rect">
            <a:avLst/>
          </a:prstGeom>
        </p:spPr>
        <p:txBody>
          <a:bodyPr vert="horz" lIns="89031" tIns="44515" rIns="89031" bIns="44515" rtlCol="0" anchor="ctr"/>
          <a:lstStyle/>
          <a:p>
            <a:pPr algn="ctr">
              <a:defRPr/>
            </a:pPr>
            <a:fld id="{C656618E-3C0E-4137-85B4-3A0BFE7A5F27}" type="slidenum">
              <a:rPr lang="ko-KR" altLang="en-US" sz="1000" smtClean="0">
                <a:latin typeface="Calibri" panose="020F0502020204030204" pitchFamily="34" charset="0"/>
              </a:rPr>
              <a:pPr algn="ctr">
                <a:defRPr/>
              </a:pPr>
              <a:t>18</a:t>
            </a:fld>
            <a:endParaRPr lang="ko-KR" altLang="en-US" sz="1000" dirty="0">
              <a:latin typeface="Calibri" panose="020F0502020204030204" pitchFamily="34" charset="0"/>
            </a:endParaRPr>
          </a:p>
        </p:txBody>
      </p:sp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7481" y="3078328"/>
            <a:ext cx="1531493" cy="601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7481" y="3694167"/>
            <a:ext cx="1531493" cy="9212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4" name="꺾인 연결선 33"/>
          <p:cNvCxnSpPr>
            <a:stCxn id="16" idx="3"/>
            <a:endCxn id="12" idx="1"/>
          </p:cNvCxnSpPr>
          <p:nvPr/>
        </p:nvCxnSpPr>
        <p:spPr>
          <a:xfrm flipV="1">
            <a:off x="2780265" y="1747717"/>
            <a:ext cx="997216" cy="1299450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꺾인 연결선 34"/>
          <p:cNvCxnSpPr>
            <a:stCxn id="16" idx="3"/>
            <a:endCxn id="13" idx="1"/>
          </p:cNvCxnSpPr>
          <p:nvPr/>
        </p:nvCxnSpPr>
        <p:spPr>
          <a:xfrm flipV="1">
            <a:off x="2780265" y="2665230"/>
            <a:ext cx="997216" cy="381937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꺾인 연결선 35"/>
          <p:cNvCxnSpPr>
            <a:stCxn id="16" idx="3"/>
            <a:endCxn id="19" idx="1"/>
          </p:cNvCxnSpPr>
          <p:nvPr/>
        </p:nvCxnSpPr>
        <p:spPr>
          <a:xfrm>
            <a:off x="2780265" y="3047167"/>
            <a:ext cx="997216" cy="332118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꺾인 연결선 38"/>
          <p:cNvCxnSpPr>
            <a:stCxn id="16" idx="3"/>
            <a:endCxn id="20" idx="1"/>
          </p:cNvCxnSpPr>
          <p:nvPr/>
        </p:nvCxnSpPr>
        <p:spPr>
          <a:xfrm>
            <a:off x="2780265" y="3047167"/>
            <a:ext cx="997216" cy="1107636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2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0158" y="4675472"/>
            <a:ext cx="1519491" cy="7567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3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0594" y="5489169"/>
            <a:ext cx="1518410" cy="7562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4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0158" y="6281257"/>
            <a:ext cx="1518410" cy="915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" name="Picture 8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0158" y="7217361"/>
            <a:ext cx="1518410" cy="7562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6" name="Picture 9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0158" y="7979089"/>
            <a:ext cx="1518410" cy="7562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7" name="Picture 10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5193" y="5165303"/>
            <a:ext cx="1518410" cy="7562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8" name="Picture 11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5629" y="5957391"/>
            <a:ext cx="1518410" cy="7544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9" name="Picture 12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5629" y="6749479"/>
            <a:ext cx="1517329" cy="7539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0" name="Picture 13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5629" y="7541567"/>
            <a:ext cx="1518410" cy="7562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3" name="꺾인 연결선 62"/>
          <p:cNvCxnSpPr>
            <a:stCxn id="16" idx="3"/>
            <a:endCxn id="42" idx="1"/>
          </p:cNvCxnSpPr>
          <p:nvPr/>
        </p:nvCxnSpPr>
        <p:spPr>
          <a:xfrm>
            <a:off x="2780265" y="3047167"/>
            <a:ext cx="989893" cy="2006701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꺾인 연결선 65"/>
          <p:cNvCxnSpPr>
            <a:stCxn id="16" idx="3"/>
            <a:endCxn id="43" idx="1"/>
          </p:cNvCxnSpPr>
          <p:nvPr/>
        </p:nvCxnSpPr>
        <p:spPr>
          <a:xfrm>
            <a:off x="2780265" y="3047167"/>
            <a:ext cx="990329" cy="2820129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꺾인 연결선 68"/>
          <p:cNvCxnSpPr>
            <a:stCxn id="16" idx="3"/>
            <a:endCxn id="44" idx="1"/>
          </p:cNvCxnSpPr>
          <p:nvPr/>
        </p:nvCxnSpPr>
        <p:spPr>
          <a:xfrm>
            <a:off x="2780265" y="3047167"/>
            <a:ext cx="989893" cy="3691855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꺾인 연결선 71"/>
          <p:cNvCxnSpPr>
            <a:stCxn id="16" idx="3"/>
            <a:endCxn id="45" idx="1"/>
          </p:cNvCxnSpPr>
          <p:nvPr/>
        </p:nvCxnSpPr>
        <p:spPr>
          <a:xfrm>
            <a:off x="2780265" y="3047167"/>
            <a:ext cx="989893" cy="4548321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꺾인 연결선 75"/>
          <p:cNvCxnSpPr>
            <a:stCxn id="16" idx="3"/>
            <a:endCxn id="46" idx="1"/>
          </p:cNvCxnSpPr>
          <p:nvPr/>
        </p:nvCxnSpPr>
        <p:spPr>
          <a:xfrm>
            <a:off x="2780265" y="3047167"/>
            <a:ext cx="989893" cy="5310049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꺾인 연결선 77"/>
          <p:cNvCxnSpPr>
            <a:stCxn id="16" idx="3"/>
            <a:endCxn id="15" idx="0"/>
          </p:cNvCxnSpPr>
          <p:nvPr/>
        </p:nvCxnSpPr>
        <p:spPr>
          <a:xfrm>
            <a:off x="2780265" y="3047167"/>
            <a:ext cx="493160" cy="5535574"/>
          </a:xfrm>
          <a:prstGeom prst="bentConnector2">
            <a:avLst/>
          </a:prstGeom>
          <a:ln w="19050"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꺾인 연결선 82"/>
          <p:cNvCxnSpPr>
            <a:stCxn id="98" idx="1"/>
            <a:endCxn id="47" idx="3"/>
          </p:cNvCxnSpPr>
          <p:nvPr/>
        </p:nvCxnSpPr>
        <p:spPr>
          <a:xfrm rot="10800000">
            <a:off x="2703603" y="5543430"/>
            <a:ext cx="579678" cy="3025718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꺾인 연결선 88"/>
          <p:cNvCxnSpPr>
            <a:stCxn id="98" idx="1"/>
            <a:endCxn id="48" idx="3"/>
          </p:cNvCxnSpPr>
          <p:nvPr/>
        </p:nvCxnSpPr>
        <p:spPr>
          <a:xfrm rot="10800000">
            <a:off x="2704039" y="6334640"/>
            <a:ext cx="579242" cy="2234508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꺾인 연결선 94"/>
          <p:cNvCxnSpPr>
            <a:stCxn id="98" idx="1"/>
            <a:endCxn id="49" idx="3"/>
          </p:cNvCxnSpPr>
          <p:nvPr/>
        </p:nvCxnSpPr>
        <p:spPr>
          <a:xfrm rot="10800000">
            <a:off x="2702959" y="7126460"/>
            <a:ext cx="580323" cy="1442689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TextBox 97"/>
          <p:cNvSpPr txBox="1"/>
          <p:nvPr/>
        </p:nvSpPr>
        <p:spPr>
          <a:xfrm>
            <a:off x="3283281" y="8456040"/>
            <a:ext cx="486877" cy="2262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>
              <a:lnSpc>
                <a:spcPct val="140000"/>
              </a:lnSpc>
            </a:pPr>
            <a:r>
              <a:rPr lang="en-US" altLang="ko-KR" sz="1050" b="1" dirty="0" smtClean="0">
                <a:solidFill>
                  <a:schemeClr val="bg1"/>
                </a:solidFill>
                <a:ea typeface="나눔고딕" pitchFamily="50" charset="-127"/>
              </a:rPr>
              <a:t>1</a:t>
            </a:r>
            <a:endParaRPr lang="en-US" altLang="ko-KR" sz="1050" b="1" dirty="0">
              <a:solidFill>
                <a:schemeClr val="bg1"/>
              </a:solidFill>
              <a:ea typeface="나눔고딕" pitchFamily="50" charset="-127"/>
            </a:endParaRPr>
          </a:p>
        </p:txBody>
      </p:sp>
      <p:cxnSp>
        <p:nvCxnSpPr>
          <p:cNvPr id="107" name="꺾인 연결선 106"/>
          <p:cNvCxnSpPr>
            <a:stCxn id="98" idx="1"/>
            <a:endCxn id="50" idx="3"/>
          </p:cNvCxnSpPr>
          <p:nvPr/>
        </p:nvCxnSpPr>
        <p:spPr>
          <a:xfrm rot="10800000">
            <a:off x="2704039" y="7919694"/>
            <a:ext cx="579242" cy="649454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688184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슬라이드 번호 개체 틀 15"/>
          <p:cNvSpPr txBox="1">
            <a:spLocks/>
          </p:cNvSpPr>
          <p:nvPr/>
        </p:nvSpPr>
        <p:spPr>
          <a:xfrm>
            <a:off x="2509626" y="8582741"/>
            <a:ext cx="1527598" cy="481002"/>
          </a:xfrm>
          <a:prstGeom prst="rect">
            <a:avLst/>
          </a:prstGeom>
        </p:spPr>
        <p:txBody>
          <a:bodyPr vert="horz" lIns="89031" tIns="44515" rIns="89031" bIns="44515" rtlCol="0" anchor="ctr"/>
          <a:lstStyle/>
          <a:p>
            <a:pPr algn="ctr">
              <a:defRPr/>
            </a:pPr>
            <a:fld id="{C656618E-3C0E-4137-85B4-3A0BFE7A5F27}" type="slidenum">
              <a:rPr lang="ko-KR" altLang="en-US" sz="1000" smtClean="0">
                <a:latin typeface="Calibri" panose="020F0502020204030204" pitchFamily="34" charset="0"/>
              </a:rPr>
              <a:pPr algn="ctr">
                <a:defRPr/>
              </a:pPr>
              <a:t>19</a:t>
            </a:fld>
            <a:endParaRPr lang="ko-KR" altLang="en-US" sz="1000" dirty="0">
              <a:latin typeface="Calibri" panose="020F0502020204030204" pitchFamily="34" charset="0"/>
            </a:endParaRPr>
          </a:p>
        </p:txBody>
      </p:sp>
      <p:graphicFrame>
        <p:nvGraphicFramePr>
          <p:cNvPr id="33" name="표 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72255606"/>
              </p:ext>
            </p:extLst>
          </p:nvPr>
        </p:nvGraphicFramePr>
        <p:xfrm>
          <a:off x="454025" y="1420887"/>
          <a:ext cx="5715000" cy="626364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1905000"/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50" dirty="0" smtClean="0">
                          <a:latin typeface="+mn-lt"/>
                        </a:rPr>
                        <a:t>설정</a:t>
                      </a:r>
                      <a:endParaRPr lang="en-US" altLang="ko-KR" sz="1050" dirty="0" smtClean="0">
                        <a:latin typeface="+mn-lt"/>
                      </a:endParaRPr>
                    </a:p>
                    <a:p>
                      <a:pPr algn="ctr" latinLnBrk="1"/>
                      <a:r>
                        <a:rPr lang="ko-KR" altLang="en-US" sz="1050" dirty="0" smtClean="0">
                          <a:latin typeface="+mn-lt"/>
                        </a:rPr>
                        <a:t>위치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50" dirty="0" smtClean="0">
                          <a:latin typeface="+mn-lt"/>
                        </a:rPr>
                        <a:t>◀</a:t>
                      </a:r>
                      <a:r>
                        <a:rPr lang="en-US" altLang="ko-KR" sz="1050" dirty="0" smtClean="0">
                          <a:latin typeface="+mn-lt"/>
                        </a:rPr>
                        <a:t>,</a:t>
                      </a:r>
                      <a:r>
                        <a:rPr lang="ko-KR" altLang="en-US" sz="1050" dirty="0" smtClean="0">
                          <a:latin typeface="+mn-lt"/>
                        </a:rPr>
                        <a:t>▶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50" dirty="0" smtClean="0">
                          <a:latin typeface="+mn-lt"/>
                        </a:rPr>
                        <a:t>▲</a:t>
                      </a:r>
                      <a:r>
                        <a:rPr lang="en-US" altLang="ko-KR" sz="1050" dirty="0" smtClean="0">
                          <a:latin typeface="+mn-lt"/>
                        </a:rPr>
                        <a:t>,</a:t>
                      </a:r>
                      <a:r>
                        <a:rPr lang="ko-KR" altLang="en-US" sz="1050" dirty="0" smtClean="0">
                          <a:latin typeface="+mn-lt"/>
                        </a:rPr>
                        <a:t>▼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dirty="0" smtClean="0">
                          <a:latin typeface="+mn-lt"/>
                        </a:rPr>
                        <a:t>SET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dirty="0" smtClean="0">
                          <a:latin typeface="+mn-lt"/>
                        </a:rPr>
                        <a:t>ESC 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050" dirty="0" smtClean="0">
                          <a:latin typeface="+mn-lt"/>
                        </a:rPr>
                        <a:t>기능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dirty="0" smtClean="0">
                          <a:latin typeface="+mn-lt"/>
                        </a:rPr>
                        <a:t>ENCODER</a:t>
                      </a:r>
                    </a:p>
                    <a:p>
                      <a:pPr algn="ctr" latinLnBrk="1"/>
                      <a:r>
                        <a:rPr lang="ko-KR" altLang="en-US" sz="1000" b="1" dirty="0" smtClean="0">
                          <a:latin typeface="+mn-lt"/>
                        </a:rPr>
                        <a:t>서브</a:t>
                      </a:r>
                      <a:endParaRPr lang="en-US" altLang="ko-KR" sz="1000" b="1" dirty="0" smtClean="0">
                        <a:latin typeface="+mn-lt"/>
                      </a:endParaRPr>
                    </a:p>
                    <a:p>
                      <a:pPr algn="ctr" latinLnBrk="1"/>
                      <a:r>
                        <a:rPr lang="ko-KR" altLang="en-US" sz="1000" b="1" dirty="0" smtClean="0">
                          <a:latin typeface="+mn-lt"/>
                        </a:rPr>
                        <a:t>메뉴</a:t>
                      </a:r>
                      <a:endParaRPr lang="ko-KR" altLang="en-US" sz="10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dirty="0" smtClean="0">
                          <a:latin typeface="+mn-lt"/>
                        </a:rPr>
                        <a:t>n/a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항목</a:t>
                      </a:r>
                      <a:endParaRPr lang="en-US" altLang="ko-KR" sz="1000" dirty="0" smtClean="0">
                        <a:latin typeface="+mn-lt"/>
                      </a:endParaRPr>
                    </a:p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이동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선택된 항목의 설정메뉴로 이동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메인 메뉴로 이동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dirty="0" smtClean="0">
                          <a:latin typeface="+mn-lt"/>
                        </a:rPr>
                        <a:t>SYS DELAY</a:t>
                      </a:r>
                      <a:endParaRPr lang="ko-KR" altLang="en-US" sz="10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dirty="0" smtClean="0">
                          <a:latin typeface="+mn-lt"/>
                        </a:rPr>
                        <a:t>n/a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항목</a:t>
                      </a:r>
                      <a:endParaRPr lang="en-US" altLang="ko-KR" sz="1000" dirty="0" smtClean="0">
                        <a:latin typeface="+mn-lt"/>
                      </a:endParaRPr>
                    </a:p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이동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선택 적용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서브 메뉴로 이동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dirty="0" smtClean="0">
                          <a:latin typeface="+mn-lt"/>
                        </a:rPr>
                        <a:t>Encoder </a:t>
                      </a:r>
                      <a:r>
                        <a:rPr lang="ko-KR" altLang="en-US" sz="1000" dirty="0" smtClean="0">
                          <a:latin typeface="+mn-lt"/>
                        </a:rPr>
                        <a:t>시스템 </a:t>
                      </a:r>
                      <a:r>
                        <a:rPr lang="ko-KR" altLang="en-US" sz="1000" dirty="0" err="1" smtClean="0">
                          <a:latin typeface="+mn-lt"/>
                        </a:rPr>
                        <a:t>딜레이</a:t>
                      </a:r>
                      <a:r>
                        <a:rPr lang="ko-KR" altLang="en-US" sz="1000" dirty="0" smtClean="0">
                          <a:latin typeface="+mn-lt"/>
                        </a:rPr>
                        <a:t> 설정</a:t>
                      </a:r>
                      <a:r>
                        <a:rPr lang="en-US" altLang="ko-KR" sz="1000" dirty="0" smtClean="0">
                          <a:latin typeface="+mn-lt"/>
                        </a:rPr>
                        <a:t>.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dirty="0" smtClean="0">
                          <a:latin typeface="+mn-lt"/>
                        </a:rPr>
                        <a:t>TS ID</a:t>
                      </a:r>
                      <a:endParaRPr lang="ko-KR" altLang="en-US" sz="10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자릿수</a:t>
                      </a:r>
                      <a:endParaRPr lang="en-US" altLang="ko-KR" sz="1000" dirty="0" smtClean="0">
                        <a:latin typeface="+mn-lt"/>
                      </a:endParaRPr>
                    </a:p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이동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값 증가</a:t>
                      </a:r>
                      <a:r>
                        <a:rPr lang="en-US" altLang="ko-KR" sz="1000" dirty="0" smtClean="0">
                          <a:latin typeface="+mn-lt"/>
                        </a:rPr>
                        <a:t>/</a:t>
                      </a:r>
                    </a:p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값 감소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값 적용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서브 메뉴로 이동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dirty="0" smtClean="0">
                          <a:latin typeface="+mn-lt"/>
                        </a:rPr>
                        <a:t>TS</a:t>
                      </a:r>
                      <a:r>
                        <a:rPr lang="en-US" altLang="ko-KR" sz="1000" baseline="0" dirty="0" smtClean="0">
                          <a:latin typeface="+mn-lt"/>
                        </a:rPr>
                        <a:t> ID </a:t>
                      </a:r>
                      <a:r>
                        <a:rPr lang="ko-KR" altLang="en-US" sz="1000" baseline="0" dirty="0" smtClean="0">
                          <a:latin typeface="+mn-lt"/>
                        </a:rPr>
                        <a:t>값 설정</a:t>
                      </a:r>
                      <a:r>
                        <a:rPr lang="en-US" altLang="ko-KR" sz="1000" baseline="0" dirty="0" smtClean="0">
                          <a:latin typeface="+mn-lt"/>
                        </a:rPr>
                        <a:t>.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dirty="0" smtClean="0">
                          <a:latin typeface="+mn-lt"/>
                        </a:rPr>
                        <a:t>VID CODEC</a:t>
                      </a:r>
                      <a:endParaRPr lang="ko-KR" altLang="en-US" sz="10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dirty="0" smtClean="0">
                          <a:latin typeface="+mn-lt"/>
                        </a:rPr>
                        <a:t>n/a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항목</a:t>
                      </a:r>
                      <a:endParaRPr lang="en-US" altLang="ko-KR" sz="1000" dirty="0" smtClean="0">
                        <a:latin typeface="+mn-lt"/>
                      </a:endParaRPr>
                    </a:p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이동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선택 적용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서브 메뉴로 이동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비디오 </a:t>
                      </a:r>
                      <a:r>
                        <a:rPr lang="ko-KR" altLang="en-US" sz="1000" dirty="0" err="1" smtClean="0">
                          <a:latin typeface="+mn-lt"/>
                        </a:rPr>
                        <a:t>코덱</a:t>
                      </a:r>
                      <a:r>
                        <a:rPr lang="ko-KR" altLang="en-US" sz="1000" dirty="0" smtClean="0">
                          <a:latin typeface="+mn-lt"/>
                        </a:rPr>
                        <a:t> 설정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dirty="0" smtClean="0">
                          <a:latin typeface="+mn-lt"/>
                        </a:rPr>
                        <a:t>AUD</a:t>
                      </a:r>
                    </a:p>
                    <a:p>
                      <a:pPr algn="ctr" latinLnBrk="1"/>
                      <a:r>
                        <a:rPr lang="en-US" altLang="ko-KR" sz="1000" b="1" dirty="0" smtClean="0">
                          <a:latin typeface="+mn-lt"/>
                        </a:rPr>
                        <a:t>CODEC</a:t>
                      </a:r>
                      <a:endParaRPr lang="ko-KR" altLang="en-US" sz="10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dirty="0" smtClean="0">
                          <a:latin typeface="+mn-lt"/>
                        </a:rPr>
                        <a:t>n/a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항목</a:t>
                      </a:r>
                      <a:endParaRPr lang="en-US" altLang="ko-KR" sz="1000" dirty="0" smtClean="0">
                        <a:latin typeface="+mn-lt"/>
                      </a:endParaRPr>
                    </a:p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이동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선택 적용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서브 메뉴로 이동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890306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smtClean="0">
                          <a:latin typeface="+mn-lt"/>
                        </a:rPr>
                        <a:t>오디오 </a:t>
                      </a:r>
                      <a:r>
                        <a:rPr lang="ko-KR" altLang="en-US" sz="1000" dirty="0" err="1" smtClean="0">
                          <a:latin typeface="+mn-lt"/>
                        </a:rPr>
                        <a:t>코덱</a:t>
                      </a:r>
                      <a:r>
                        <a:rPr lang="ko-KR" altLang="en-US" sz="1000" dirty="0" smtClean="0">
                          <a:latin typeface="+mn-lt"/>
                        </a:rPr>
                        <a:t> 설정</a:t>
                      </a:r>
                    </a:p>
                    <a:p>
                      <a:pPr algn="l" latinLnBrk="1"/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dirty="0" smtClean="0">
                          <a:latin typeface="+mn-lt"/>
                        </a:rPr>
                        <a:t>TS</a:t>
                      </a:r>
                      <a:r>
                        <a:rPr lang="en-US" altLang="ko-KR" sz="1000" b="1" baseline="0" dirty="0" smtClean="0">
                          <a:latin typeface="+mn-lt"/>
                        </a:rPr>
                        <a:t> BTR</a:t>
                      </a:r>
                      <a:endParaRPr lang="ko-KR" altLang="en-US" sz="10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자릿수</a:t>
                      </a:r>
                      <a:endParaRPr lang="en-US" altLang="ko-KR" sz="1000" dirty="0" smtClean="0">
                        <a:latin typeface="+mn-lt"/>
                      </a:endParaRPr>
                    </a:p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이동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값 증가</a:t>
                      </a:r>
                      <a:r>
                        <a:rPr lang="en-US" altLang="ko-KR" sz="1000" dirty="0" smtClean="0">
                          <a:latin typeface="+mn-lt"/>
                        </a:rPr>
                        <a:t>/</a:t>
                      </a:r>
                    </a:p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값 감소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값 적용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서브 메뉴로 이동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dirty="0" smtClean="0">
                          <a:latin typeface="+mn-lt"/>
                        </a:rPr>
                        <a:t>TS</a:t>
                      </a:r>
                      <a:r>
                        <a:rPr lang="en-US" altLang="ko-KR" sz="1000" baseline="0" dirty="0" smtClean="0">
                          <a:latin typeface="+mn-lt"/>
                        </a:rPr>
                        <a:t> Bit-rate </a:t>
                      </a:r>
                      <a:r>
                        <a:rPr lang="ko-KR" altLang="en-US" sz="1000" baseline="0" dirty="0" smtClean="0">
                          <a:latin typeface="+mn-lt"/>
                        </a:rPr>
                        <a:t>설정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dirty="0" smtClean="0">
                          <a:latin typeface="+mn-lt"/>
                        </a:rPr>
                        <a:t>VID BTR</a:t>
                      </a:r>
                      <a:endParaRPr lang="ko-KR" altLang="en-US" sz="10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자릿수</a:t>
                      </a:r>
                      <a:endParaRPr lang="en-US" altLang="ko-KR" sz="1000" dirty="0" smtClean="0">
                        <a:latin typeface="+mn-lt"/>
                      </a:endParaRPr>
                    </a:p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이동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값 증가</a:t>
                      </a:r>
                      <a:r>
                        <a:rPr lang="en-US" altLang="ko-KR" sz="1000" dirty="0" smtClean="0">
                          <a:latin typeface="+mn-lt"/>
                        </a:rPr>
                        <a:t>/</a:t>
                      </a:r>
                    </a:p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값 감소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값 적용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서브 메뉴로 이동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비디오 </a:t>
                      </a:r>
                      <a:r>
                        <a:rPr lang="en-US" altLang="ko-KR" sz="1000" dirty="0" smtClean="0">
                          <a:latin typeface="+mn-lt"/>
                        </a:rPr>
                        <a:t>Bit-rate </a:t>
                      </a:r>
                      <a:r>
                        <a:rPr lang="ko-KR" altLang="en-US" sz="1000" dirty="0" smtClean="0">
                          <a:latin typeface="+mn-lt"/>
                        </a:rPr>
                        <a:t>설정</a:t>
                      </a:r>
                      <a:endParaRPr lang="en-US" altLang="ko-KR" sz="1000" dirty="0" smtClean="0">
                        <a:latin typeface="+mn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dirty="0" smtClean="0">
                          <a:latin typeface="+mn-lt"/>
                        </a:rPr>
                        <a:t>AUD BTR</a:t>
                      </a:r>
                      <a:endParaRPr lang="ko-KR" altLang="en-US" sz="10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dirty="0" smtClean="0">
                          <a:latin typeface="+mn-lt"/>
                        </a:rPr>
                        <a:t>n/a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항목</a:t>
                      </a:r>
                      <a:endParaRPr lang="en-US" altLang="ko-KR" sz="1000" dirty="0" smtClean="0">
                        <a:latin typeface="+mn-lt"/>
                      </a:endParaRPr>
                    </a:p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이동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선택 적용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서브 메뉴로 이동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오디오 </a:t>
                      </a:r>
                      <a:r>
                        <a:rPr lang="en-US" altLang="ko-KR" sz="1000" dirty="0" smtClean="0">
                          <a:latin typeface="+mn-lt"/>
                        </a:rPr>
                        <a:t>Bit-rate</a:t>
                      </a:r>
                      <a:r>
                        <a:rPr lang="en-US" altLang="ko-KR" sz="1000" baseline="0" dirty="0" smtClean="0">
                          <a:latin typeface="+mn-lt"/>
                        </a:rPr>
                        <a:t> </a:t>
                      </a:r>
                      <a:r>
                        <a:rPr lang="ko-KR" altLang="en-US" sz="1000" baseline="0" dirty="0" smtClean="0">
                          <a:latin typeface="+mn-lt"/>
                        </a:rPr>
                        <a:t>설정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dirty="0" smtClean="0">
                          <a:latin typeface="+mn-lt"/>
                        </a:rPr>
                        <a:t>AUD DELAY</a:t>
                      </a:r>
                      <a:endParaRPr lang="ko-KR" altLang="en-US" sz="10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자릿수</a:t>
                      </a:r>
                      <a:endParaRPr lang="en-US" altLang="ko-KR" sz="1000" dirty="0" smtClean="0">
                        <a:latin typeface="+mn-lt"/>
                      </a:endParaRPr>
                    </a:p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이동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값 증가</a:t>
                      </a:r>
                      <a:r>
                        <a:rPr lang="en-US" altLang="ko-KR" sz="1000" dirty="0" smtClean="0">
                          <a:latin typeface="+mn-lt"/>
                        </a:rPr>
                        <a:t>/</a:t>
                      </a:r>
                    </a:p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값 감소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값 적용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서브 메뉴로 이동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오디오 </a:t>
                      </a:r>
                      <a:r>
                        <a:rPr lang="ko-KR" altLang="en-US" sz="1000" dirty="0" err="1" smtClean="0">
                          <a:latin typeface="+mn-lt"/>
                        </a:rPr>
                        <a:t>딜레이</a:t>
                      </a:r>
                      <a:r>
                        <a:rPr lang="ko-KR" altLang="en-US" sz="1000" dirty="0" smtClean="0">
                          <a:latin typeface="+mn-lt"/>
                        </a:rPr>
                        <a:t> 설정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dirty="0" smtClean="0">
                          <a:latin typeface="+mn-lt"/>
                        </a:rPr>
                        <a:t>AUD VOLUME</a:t>
                      </a:r>
                      <a:endParaRPr lang="ko-KR" altLang="en-US" sz="10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자릿수</a:t>
                      </a:r>
                      <a:endParaRPr lang="en-US" altLang="ko-KR" sz="1000" dirty="0" smtClean="0">
                        <a:latin typeface="+mn-lt"/>
                      </a:endParaRPr>
                    </a:p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이동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값 증가</a:t>
                      </a:r>
                      <a:r>
                        <a:rPr lang="en-US" altLang="ko-KR" sz="1000" dirty="0" smtClean="0">
                          <a:latin typeface="+mn-lt"/>
                        </a:rPr>
                        <a:t>/</a:t>
                      </a:r>
                    </a:p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값 감소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값 적용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서브 메뉴로 이동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오디오 볼륨 증폭 설정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dirty="0" smtClean="0">
                          <a:latin typeface="+mn-lt"/>
                        </a:rPr>
                        <a:t>PMT PID</a:t>
                      </a:r>
                      <a:endParaRPr lang="ko-KR" altLang="en-US" sz="10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자릿수</a:t>
                      </a:r>
                      <a:endParaRPr lang="en-US" altLang="ko-KR" sz="1000" dirty="0" smtClean="0">
                        <a:latin typeface="+mn-lt"/>
                      </a:endParaRPr>
                    </a:p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이동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값 증가</a:t>
                      </a:r>
                      <a:r>
                        <a:rPr lang="en-US" altLang="ko-KR" sz="1000" dirty="0" smtClean="0">
                          <a:latin typeface="+mn-lt"/>
                        </a:rPr>
                        <a:t>/</a:t>
                      </a:r>
                    </a:p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값 감소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값 적용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서브 메뉴로 이동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dirty="0" smtClean="0">
                          <a:latin typeface="+mn-lt"/>
                        </a:rPr>
                        <a:t>PMT PID </a:t>
                      </a:r>
                      <a:r>
                        <a:rPr lang="ko-KR" altLang="en-US" sz="1000" dirty="0" smtClean="0">
                          <a:latin typeface="+mn-lt"/>
                        </a:rPr>
                        <a:t>설정</a:t>
                      </a:r>
                      <a:endParaRPr lang="en-US" altLang="ko-KR" sz="1000" dirty="0" smtClean="0">
                        <a:latin typeface="+mn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dirty="0" smtClean="0">
                          <a:latin typeface="+mn-lt"/>
                        </a:rPr>
                        <a:t>PCR PID</a:t>
                      </a:r>
                      <a:endParaRPr lang="ko-KR" altLang="en-US" sz="10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자릿수</a:t>
                      </a:r>
                      <a:endParaRPr lang="en-US" altLang="ko-KR" sz="1000" dirty="0" smtClean="0">
                        <a:latin typeface="+mn-lt"/>
                      </a:endParaRPr>
                    </a:p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이동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값 증가</a:t>
                      </a:r>
                      <a:r>
                        <a:rPr lang="en-US" altLang="ko-KR" sz="1000" dirty="0" smtClean="0">
                          <a:latin typeface="+mn-lt"/>
                        </a:rPr>
                        <a:t>/</a:t>
                      </a:r>
                    </a:p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값 감소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값 적용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서브 메뉴로 이동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dirty="0" smtClean="0">
                          <a:latin typeface="+mn-lt"/>
                        </a:rPr>
                        <a:t>PCR PID </a:t>
                      </a:r>
                      <a:r>
                        <a:rPr lang="ko-KR" altLang="en-US" sz="1000" dirty="0" smtClean="0">
                          <a:latin typeface="+mn-lt"/>
                        </a:rPr>
                        <a:t>설정</a:t>
                      </a:r>
                      <a:endParaRPr lang="en-US" altLang="ko-KR" sz="1000" dirty="0" smtClean="0">
                        <a:latin typeface="+mn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dirty="0" smtClean="0">
                          <a:latin typeface="+mn-lt"/>
                        </a:rPr>
                        <a:t>VID PID</a:t>
                      </a:r>
                      <a:endParaRPr lang="ko-KR" altLang="en-US" sz="10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자릿수</a:t>
                      </a:r>
                      <a:endParaRPr lang="en-US" altLang="ko-KR" sz="1000" dirty="0" smtClean="0">
                        <a:latin typeface="+mn-lt"/>
                      </a:endParaRPr>
                    </a:p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이동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값 증가</a:t>
                      </a:r>
                      <a:r>
                        <a:rPr lang="en-US" altLang="ko-KR" sz="1000" dirty="0" smtClean="0">
                          <a:latin typeface="+mn-lt"/>
                        </a:rPr>
                        <a:t>/</a:t>
                      </a:r>
                    </a:p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값 감소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값 적용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서브 메뉴로 이동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dirty="0" smtClean="0">
                          <a:latin typeface="+mn-lt"/>
                        </a:rPr>
                        <a:t>VID PID </a:t>
                      </a:r>
                      <a:r>
                        <a:rPr lang="ko-KR" altLang="en-US" sz="1000" dirty="0" smtClean="0">
                          <a:latin typeface="+mn-lt"/>
                        </a:rPr>
                        <a:t>설정</a:t>
                      </a:r>
                      <a:endParaRPr lang="en-US" altLang="ko-KR" sz="1000" dirty="0" smtClean="0">
                        <a:latin typeface="+mn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dirty="0" smtClean="0">
                          <a:latin typeface="+mn-lt"/>
                        </a:rPr>
                        <a:t>AUD PID</a:t>
                      </a:r>
                      <a:endParaRPr lang="ko-KR" altLang="en-US" sz="10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자릿수</a:t>
                      </a:r>
                      <a:endParaRPr lang="en-US" altLang="ko-KR" sz="1000" dirty="0" smtClean="0">
                        <a:latin typeface="+mn-lt"/>
                      </a:endParaRPr>
                    </a:p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이동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값 증가</a:t>
                      </a:r>
                      <a:r>
                        <a:rPr lang="en-US" altLang="ko-KR" sz="1000" dirty="0" smtClean="0">
                          <a:latin typeface="+mn-lt"/>
                        </a:rPr>
                        <a:t>/</a:t>
                      </a:r>
                    </a:p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값 감소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값 적용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서브 메뉴로 이동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dirty="0" smtClean="0">
                          <a:latin typeface="+mn-lt"/>
                        </a:rPr>
                        <a:t>AUD PID </a:t>
                      </a:r>
                      <a:r>
                        <a:rPr lang="ko-KR" altLang="en-US" sz="1000" dirty="0" smtClean="0">
                          <a:latin typeface="+mn-lt"/>
                        </a:rPr>
                        <a:t>설정</a:t>
                      </a:r>
                      <a:endParaRPr lang="en-US" altLang="ko-KR" sz="1000" dirty="0" smtClean="0">
                        <a:latin typeface="+mn-lt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1266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72073" y="1329669"/>
            <a:ext cx="502912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ko-KR" sz="1400" dirty="0" err="1" smtClean="0">
                <a:latin typeface="Calibri" panose="020F0502020204030204" pitchFamily="34" charset="0"/>
              </a:rPr>
              <a:t>ez</a:t>
            </a:r>
            <a:r>
              <a:rPr lang="en-US" altLang="ko-KR" sz="1400" dirty="0" smtClean="0">
                <a:latin typeface="Calibri" panose="020F0502020204030204" pitchFamily="34" charset="0"/>
              </a:rPr>
              <a:t>-Caster </a:t>
            </a:r>
            <a:r>
              <a:rPr lang="en-US" altLang="ko-KR" sz="1400" dirty="0">
                <a:latin typeface="Calibri" panose="020F0502020204030204" pitchFamily="34" charset="0"/>
              </a:rPr>
              <a:t>(EN3</a:t>
            </a:r>
            <a:r>
              <a:rPr lang="en-US" altLang="ko-KR" sz="1400" dirty="0" smtClean="0">
                <a:latin typeface="Calibri" panose="020F0502020204030204" pitchFamily="34" charset="0"/>
              </a:rPr>
              <a:t>) - Encoder + Modulator Manual</a:t>
            </a:r>
            <a:endParaRPr lang="ko-KR" altLang="ko-KR" sz="1400" dirty="0">
              <a:latin typeface="Calibri" panose="020F050202020403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81943" y="1633759"/>
            <a:ext cx="385536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ko-KR" sz="900" dirty="0" smtClean="0">
                <a:latin typeface="Calibri" panose="020F0502020204030204" pitchFamily="34" charset="0"/>
                <a:ea typeface="나눔고딕 Light" pitchFamily="50" charset="-127"/>
              </a:rPr>
              <a:t>Revision Number: </a:t>
            </a:r>
            <a:r>
              <a:rPr lang="en-US" altLang="ko-KR" sz="900" dirty="0" smtClean="0">
                <a:solidFill>
                  <a:srgbClr val="C00000"/>
                </a:solidFill>
                <a:latin typeface="Calibri" panose="020F0502020204030204" pitchFamily="34" charset="0"/>
                <a:ea typeface="나눔고딕 Light" pitchFamily="50" charset="-127"/>
              </a:rPr>
              <a:t>1.3.2</a:t>
            </a:r>
            <a:endParaRPr lang="ko-KR" altLang="ko-KR" sz="900" dirty="0">
              <a:solidFill>
                <a:srgbClr val="C00000"/>
              </a:solidFill>
              <a:latin typeface="Calibri" panose="020F0502020204030204" pitchFamily="34" charset="0"/>
              <a:ea typeface="나눔고딕 Light" pitchFamily="50" charset="-127"/>
            </a:endParaRPr>
          </a:p>
          <a:p>
            <a:r>
              <a:rPr lang="en-US" altLang="ko-KR" sz="900" dirty="0" smtClean="0">
                <a:latin typeface="Calibri" panose="020F0502020204030204" pitchFamily="34" charset="0"/>
                <a:ea typeface="나눔고딕 Light" pitchFamily="50" charset="-127"/>
              </a:rPr>
              <a:t>Distribution Date: </a:t>
            </a:r>
            <a:r>
              <a:rPr lang="en-US" altLang="ko-KR" sz="900" dirty="0" smtClean="0">
                <a:solidFill>
                  <a:srgbClr val="C00000"/>
                </a:solidFill>
                <a:latin typeface="Calibri" panose="020F0502020204030204" pitchFamily="34" charset="0"/>
                <a:ea typeface="나눔고딕 Light" pitchFamily="50" charset="-127"/>
              </a:rPr>
              <a:t>May. 2016</a:t>
            </a:r>
            <a:endParaRPr lang="ko-KR" altLang="ko-KR" sz="900" dirty="0">
              <a:solidFill>
                <a:srgbClr val="C00000"/>
              </a:solidFill>
              <a:latin typeface="Calibri" panose="020F0502020204030204" pitchFamily="34" charset="0"/>
              <a:ea typeface="나눔고딕 Light" pitchFamily="50" charset="-127"/>
            </a:endParaRPr>
          </a:p>
        </p:txBody>
      </p:sp>
      <p:sp>
        <p:nvSpPr>
          <p:cNvPr id="6" name="슬라이드 번호 개체 틀 15"/>
          <p:cNvSpPr txBox="1">
            <a:spLocks/>
          </p:cNvSpPr>
          <p:nvPr/>
        </p:nvSpPr>
        <p:spPr>
          <a:xfrm>
            <a:off x="2509626" y="8582741"/>
            <a:ext cx="1527598" cy="481002"/>
          </a:xfrm>
          <a:prstGeom prst="rect">
            <a:avLst/>
          </a:prstGeom>
        </p:spPr>
        <p:txBody>
          <a:bodyPr vert="horz" lIns="89031" tIns="44515" rIns="89031" bIns="44515" rtlCol="0" anchor="ctr"/>
          <a:lstStyle/>
          <a:p>
            <a:pPr algn="ctr">
              <a:defRPr/>
            </a:pPr>
            <a:fld id="{C656618E-3C0E-4137-85B4-3A0BFE7A5F27}" type="slidenum">
              <a:rPr lang="ko-KR" altLang="en-US" sz="900" smtClean="0">
                <a:latin typeface="Calibri" panose="020F0502020204030204" pitchFamily="34" charset="0"/>
              </a:rPr>
              <a:pPr algn="ctr">
                <a:defRPr/>
              </a:pPr>
              <a:t>2</a:t>
            </a:fld>
            <a:endParaRPr lang="ko-KR" altLang="en-US" sz="900" dirty="0">
              <a:latin typeface="Calibri" panose="020F050202020403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81943" y="2333902"/>
            <a:ext cx="5382965" cy="51921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ko-KR" altLang="ko-KR" sz="900" b="1" dirty="0">
                <a:latin typeface="나눔고딕 Light" pitchFamily="50" charset="-127"/>
                <a:ea typeface="나눔고딕 Light" pitchFamily="50" charset="-127"/>
              </a:rPr>
              <a:t>저작권 </a:t>
            </a:r>
            <a:r>
              <a:rPr lang="ko-KR" altLang="ko-KR" sz="900" b="1" dirty="0" smtClean="0">
                <a:latin typeface="나눔고딕 Light" pitchFamily="50" charset="-127"/>
                <a:ea typeface="나눔고딕 Light" pitchFamily="50" charset="-127"/>
              </a:rPr>
              <a:t>알림</a:t>
            </a:r>
            <a:r>
              <a:rPr lang="en-US" altLang="ko-KR" sz="900" dirty="0">
                <a:latin typeface="나눔고딕 Light" pitchFamily="50" charset="-127"/>
                <a:ea typeface="나눔고딕 Light" pitchFamily="50" charset="-127"/>
              </a:rPr>
              <a:t> </a:t>
            </a:r>
            <a:endParaRPr lang="ko-KR" altLang="ko-KR" sz="900" dirty="0">
              <a:latin typeface="나눔고딕 Light" pitchFamily="50" charset="-127"/>
              <a:ea typeface="나눔고딕 Light" pitchFamily="50" charset="-127"/>
            </a:endParaRPr>
          </a:p>
          <a:p>
            <a:pPr algn="just">
              <a:lnSpc>
                <a:spcPct val="140000"/>
              </a:lnSpc>
            </a:pPr>
            <a:r>
              <a:rPr lang="en-US" altLang="ko-KR" sz="900" dirty="0" smtClean="0">
                <a:latin typeface="나눔고딕 Light" pitchFamily="50" charset="-127"/>
                <a:ea typeface="나눔고딕 Light" pitchFamily="50" charset="-127"/>
              </a:rPr>
              <a:t>Copyright © 2006~2016 </a:t>
            </a:r>
            <a:r>
              <a:rPr lang="en-US" altLang="ko-KR" sz="900" dirty="0">
                <a:latin typeface="나눔고딕 Light" pitchFamily="50" charset="-127"/>
                <a:ea typeface="나눔고딕 Light" pitchFamily="50" charset="-127"/>
              </a:rPr>
              <a:t> LUMANTEK Co., Ltd.</a:t>
            </a:r>
            <a:endParaRPr lang="ko-KR" altLang="ko-KR" sz="900" dirty="0">
              <a:latin typeface="나눔고딕 Light" pitchFamily="50" charset="-127"/>
              <a:ea typeface="나눔고딕 Light" pitchFamily="50" charset="-127"/>
            </a:endParaRPr>
          </a:p>
          <a:p>
            <a:pPr algn="just">
              <a:lnSpc>
                <a:spcPct val="140000"/>
              </a:lnSpc>
            </a:pPr>
            <a:r>
              <a:rPr lang="en-US" altLang="ko-KR" sz="900" dirty="0">
                <a:latin typeface="나눔고딕 Light" pitchFamily="50" charset="-127"/>
                <a:ea typeface="나눔고딕 Light" pitchFamily="50" charset="-127"/>
              </a:rPr>
              <a:t>All Rights Reserved</a:t>
            </a:r>
            <a:endParaRPr lang="ko-KR" altLang="ko-KR" sz="900" dirty="0">
              <a:latin typeface="나눔고딕 Light" pitchFamily="50" charset="-127"/>
              <a:ea typeface="나눔고딕 Light" pitchFamily="50" charset="-127"/>
            </a:endParaRPr>
          </a:p>
          <a:p>
            <a:pPr algn="just">
              <a:lnSpc>
                <a:spcPct val="140000"/>
              </a:lnSpc>
            </a:pPr>
            <a:r>
              <a:rPr lang="en-US" altLang="ko-KR" sz="900" dirty="0">
                <a:latin typeface="나눔고딕 Light" pitchFamily="50" charset="-127"/>
                <a:ea typeface="나눔고딕 Light" pitchFamily="50" charset="-127"/>
              </a:rPr>
              <a:t> </a:t>
            </a:r>
            <a:endParaRPr lang="ko-KR" altLang="ko-KR" sz="900" dirty="0">
              <a:latin typeface="나눔고딕 Light" pitchFamily="50" charset="-127"/>
              <a:ea typeface="나눔고딕 Light" pitchFamily="50" charset="-127"/>
            </a:endParaRPr>
          </a:p>
          <a:p>
            <a:pPr algn="just">
              <a:lnSpc>
                <a:spcPct val="140000"/>
              </a:lnSpc>
            </a:pPr>
            <a:r>
              <a:rPr lang="ko-KR" altLang="ko-KR" sz="900" dirty="0">
                <a:latin typeface="나눔고딕 Light" pitchFamily="50" charset="-127"/>
                <a:ea typeface="나눔고딕 Light" pitchFamily="50" charset="-127"/>
              </a:rPr>
              <a:t>㈜ </a:t>
            </a:r>
            <a:r>
              <a:rPr lang="ko-KR" altLang="ko-KR" sz="900" dirty="0" err="1">
                <a:latin typeface="나눔고딕 Light" pitchFamily="50" charset="-127"/>
                <a:ea typeface="나눔고딕 Light" pitchFamily="50" charset="-127"/>
              </a:rPr>
              <a:t>루먼텍</a:t>
            </a:r>
            <a:r>
              <a:rPr lang="ko-KR" altLang="ko-KR" sz="900" dirty="0">
                <a:latin typeface="나눔고딕 Light" pitchFamily="50" charset="-127"/>
                <a:ea typeface="나눔고딕 Light" pitchFamily="50" charset="-127"/>
              </a:rPr>
              <a:t> 사에서 발행한 모든 기술 문서에 대한 저작권은 </a:t>
            </a:r>
            <a:r>
              <a:rPr lang="ko-KR" altLang="ko-KR" sz="900" dirty="0" err="1">
                <a:latin typeface="나눔고딕 Light" pitchFamily="50" charset="-127"/>
                <a:ea typeface="나눔고딕 Light" pitchFamily="50" charset="-127"/>
              </a:rPr>
              <a:t>루먼텍</a:t>
            </a:r>
            <a:r>
              <a:rPr lang="ko-KR" altLang="ko-KR" sz="900" dirty="0">
                <a:latin typeface="나눔고딕 Light" pitchFamily="50" charset="-127"/>
                <a:ea typeface="나눔고딕 Light" pitchFamily="50" charset="-127"/>
              </a:rPr>
              <a:t> 사에서 소유합니다</a:t>
            </a:r>
            <a:r>
              <a:rPr lang="en-US" altLang="ko-KR" sz="900" dirty="0" smtClean="0">
                <a:latin typeface="나눔고딕 Light" pitchFamily="50" charset="-127"/>
                <a:ea typeface="나눔고딕 Light" pitchFamily="50" charset="-127"/>
              </a:rPr>
              <a:t>. </a:t>
            </a:r>
            <a:r>
              <a:rPr lang="ko-KR" altLang="ko-KR" sz="900" dirty="0" smtClean="0">
                <a:latin typeface="나눔고딕 Light" pitchFamily="50" charset="-127"/>
                <a:ea typeface="나눔고딕 Light" pitchFamily="50" charset="-127"/>
              </a:rPr>
              <a:t>무보증</a:t>
            </a:r>
            <a:r>
              <a:rPr lang="en-US" altLang="ko-KR" sz="900" dirty="0">
                <a:latin typeface="나눔고딕 Light" pitchFamily="50" charset="-127"/>
                <a:ea typeface="나눔고딕 Light" pitchFamily="50" charset="-127"/>
              </a:rPr>
              <a:t>, </a:t>
            </a:r>
            <a:r>
              <a:rPr lang="ko-KR" altLang="ko-KR" sz="900" dirty="0">
                <a:latin typeface="나눔고딕 Light" pitchFamily="50" charset="-127"/>
                <a:ea typeface="나눔고딕 Light" pitchFamily="50" charset="-127"/>
              </a:rPr>
              <a:t>본 설명서는 사용자에게 현재 상태로 배포되며 정확성이나 사용에 관한 어떤 보증도 하지 않습니다</a:t>
            </a:r>
            <a:r>
              <a:rPr lang="en-US" altLang="ko-KR" sz="900" dirty="0">
                <a:latin typeface="나눔고딕 Light" pitchFamily="50" charset="-127"/>
                <a:ea typeface="나눔고딕 Light" pitchFamily="50" charset="-127"/>
              </a:rPr>
              <a:t>. </a:t>
            </a:r>
            <a:r>
              <a:rPr lang="en-US" altLang="ko-KR" sz="900" dirty="0" smtClean="0">
                <a:latin typeface="나눔고딕 Light" pitchFamily="50" charset="-127"/>
                <a:ea typeface="나눔고딕 Light" pitchFamily="50" charset="-127"/>
              </a:rPr>
              <a:t> </a:t>
            </a:r>
            <a:r>
              <a:rPr lang="ko-KR" altLang="ko-KR" sz="900" dirty="0" smtClean="0">
                <a:latin typeface="나눔고딕 Light" pitchFamily="50" charset="-127"/>
                <a:ea typeface="나눔고딕 Light" pitchFamily="50" charset="-127"/>
              </a:rPr>
              <a:t>이 </a:t>
            </a:r>
            <a:r>
              <a:rPr lang="ko-KR" altLang="ko-KR" sz="900" dirty="0">
                <a:latin typeface="나눔고딕 Light" pitchFamily="50" charset="-127"/>
                <a:ea typeface="나눔고딕 Light" pitchFamily="50" charset="-127"/>
              </a:rPr>
              <a:t>설명서나 이 안에 포함된 정보의 사용에 의해 발생할 수 있는 손해에 대해서는 사용자가 책임을 집니다</a:t>
            </a:r>
            <a:r>
              <a:rPr lang="en-US" altLang="ko-KR" sz="900" dirty="0">
                <a:latin typeface="나눔고딕 Light" pitchFamily="50" charset="-127"/>
                <a:ea typeface="나눔고딕 Light" pitchFamily="50" charset="-127"/>
              </a:rPr>
              <a:t>. </a:t>
            </a:r>
            <a:endParaRPr lang="ko-KR" altLang="ko-KR" sz="900" dirty="0">
              <a:latin typeface="나눔고딕 Light" pitchFamily="50" charset="-127"/>
              <a:ea typeface="나눔고딕 Light" pitchFamily="50" charset="-127"/>
            </a:endParaRPr>
          </a:p>
          <a:p>
            <a:pPr algn="just">
              <a:lnSpc>
                <a:spcPct val="140000"/>
              </a:lnSpc>
            </a:pPr>
            <a:r>
              <a:rPr lang="en-US" altLang="ko-KR" sz="900" dirty="0">
                <a:latin typeface="나눔고딕 Light" pitchFamily="50" charset="-127"/>
                <a:ea typeface="나눔고딕 Light" pitchFamily="50" charset="-127"/>
              </a:rPr>
              <a:t> </a:t>
            </a:r>
            <a:endParaRPr lang="ko-KR" altLang="ko-KR" sz="900" dirty="0">
              <a:latin typeface="나눔고딕 Light" pitchFamily="50" charset="-127"/>
              <a:ea typeface="나눔고딕 Light" pitchFamily="50" charset="-127"/>
            </a:endParaRPr>
          </a:p>
          <a:p>
            <a:pPr algn="just">
              <a:lnSpc>
                <a:spcPct val="140000"/>
              </a:lnSpc>
            </a:pPr>
            <a:r>
              <a:rPr lang="ko-KR" altLang="ko-KR" sz="900" dirty="0">
                <a:latin typeface="나눔고딕 Light" pitchFamily="50" charset="-127"/>
                <a:ea typeface="나눔고딕 Light" pitchFamily="50" charset="-127"/>
              </a:rPr>
              <a:t>이 설명서에는 기술적인 문제</a:t>
            </a:r>
            <a:r>
              <a:rPr lang="en-US" altLang="ko-KR" sz="900" dirty="0">
                <a:latin typeface="나눔고딕 Light" pitchFamily="50" charset="-127"/>
                <a:ea typeface="나눔고딕 Light" pitchFamily="50" charset="-127"/>
              </a:rPr>
              <a:t>, </a:t>
            </a:r>
            <a:r>
              <a:rPr lang="ko-KR" altLang="ko-KR" sz="900" dirty="0">
                <a:latin typeface="나눔고딕 Light" pitchFamily="50" charset="-127"/>
                <a:ea typeface="나눔고딕 Light" pitchFamily="50" charset="-127"/>
              </a:rPr>
              <a:t>기타 부정확한 내용 및 맞춤법 오류가 포함 되어 있을 수도 있습니다</a:t>
            </a:r>
            <a:r>
              <a:rPr lang="en-US" altLang="ko-KR" sz="900" dirty="0">
                <a:latin typeface="나눔고딕 Light" pitchFamily="50" charset="-127"/>
                <a:ea typeface="나눔고딕 Light" pitchFamily="50" charset="-127"/>
              </a:rPr>
              <a:t>. </a:t>
            </a:r>
            <a:r>
              <a:rPr lang="ko-KR" altLang="ko-KR" sz="900" dirty="0">
                <a:latin typeface="나눔고딕 Light" pitchFamily="50" charset="-127"/>
                <a:ea typeface="나눔고딕 Light" pitchFamily="50" charset="-127"/>
              </a:rPr>
              <a:t>이러한 부분은 다음 개정판에 개선되어 반영됩니다</a:t>
            </a:r>
            <a:r>
              <a:rPr lang="en-US" altLang="ko-KR" sz="900" dirty="0" smtClean="0">
                <a:latin typeface="나눔고딕 Light" pitchFamily="50" charset="-127"/>
                <a:ea typeface="나눔고딕 Light" pitchFamily="50" charset="-127"/>
              </a:rPr>
              <a:t>. </a:t>
            </a:r>
            <a:r>
              <a:rPr lang="ko-KR" altLang="ko-KR" sz="900" dirty="0" smtClean="0">
                <a:latin typeface="나눔고딕 Light" pitchFamily="50" charset="-127"/>
                <a:ea typeface="나눔고딕 Light" pitchFamily="50" charset="-127"/>
              </a:rPr>
              <a:t>법률 제</a:t>
            </a:r>
            <a:r>
              <a:rPr lang="en-US" altLang="ko-KR" sz="900" dirty="0" smtClean="0">
                <a:latin typeface="나눔고딕 Light" pitchFamily="50" charset="-127"/>
                <a:ea typeface="나눔고딕 Light" pitchFamily="50" charset="-127"/>
              </a:rPr>
              <a:t> 8029</a:t>
            </a:r>
            <a:r>
              <a:rPr lang="ko-KR" altLang="ko-KR" sz="900" dirty="0">
                <a:latin typeface="나눔고딕 Light" pitchFamily="50" charset="-127"/>
                <a:ea typeface="나눔고딕 Light" pitchFamily="50" charset="-127"/>
              </a:rPr>
              <a:t>호 에 의거 서면 허가 없이는 이 설명서의 일부 또는 전부를 무단으로 복제할 수 없습니다</a:t>
            </a:r>
            <a:r>
              <a:rPr lang="en-US" altLang="ko-KR" sz="900" dirty="0" smtClean="0">
                <a:latin typeface="나눔고딕 Light" pitchFamily="50" charset="-127"/>
                <a:ea typeface="나눔고딕 Light" pitchFamily="50" charset="-127"/>
              </a:rPr>
              <a:t>.</a:t>
            </a:r>
          </a:p>
          <a:p>
            <a:pPr algn="just">
              <a:lnSpc>
                <a:spcPct val="140000"/>
              </a:lnSpc>
            </a:pPr>
            <a:endParaRPr lang="en-US" altLang="ko-KR" sz="900" dirty="0" smtClean="0">
              <a:latin typeface="나눔고딕 Light" pitchFamily="50" charset="-127"/>
              <a:ea typeface="나눔고딕 Light" pitchFamily="50" charset="-127"/>
            </a:endParaRPr>
          </a:p>
          <a:p>
            <a:pPr algn="just">
              <a:lnSpc>
                <a:spcPct val="140000"/>
              </a:lnSpc>
            </a:pPr>
            <a:endParaRPr lang="en-US" altLang="ko-KR" sz="900" dirty="0">
              <a:latin typeface="나눔고딕 Light" pitchFamily="50" charset="-127"/>
              <a:ea typeface="나눔고딕 Light" pitchFamily="50" charset="-127"/>
            </a:endParaRPr>
          </a:p>
          <a:p>
            <a:pPr algn="just">
              <a:lnSpc>
                <a:spcPct val="140000"/>
              </a:lnSpc>
            </a:pPr>
            <a:r>
              <a:rPr lang="ko-KR" altLang="ko-KR" sz="900" b="1" dirty="0">
                <a:latin typeface="나눔고딕 Light" pitchFamily="50" charset="-127"/>
                <a:ea typeface="나눔고딕 Light" pitchFamily="50" charset="-127"/>
              </a:rPr>
              <a:t>등록 상표</a:t>
            </a:r>
          </a:p>
          <a:p>
            <a:pPr algn="just">
              <a:lnSpc>
                <a:spcPct val="140000"/>
              </a:lnSpc>
            </a:pPr>
            <a:r>
              <a:rPr lang="en-US" altLang="ko-KR" sz="900" dirty="0" err="1" smtClean="0">
                <a:latin typeface="나눔고딕 Light" pitchFamily="50" charset="-127"/>
                <a:ea typeface="나눔고딕 Light" pitchFamily="50" charset="-127"/>
              </a:rPr>
              <a:t>ez</a:t>
            </a:r>
            <a:r>
              <a:rPr lang="en-US" altLang="ko-KR" sz="900" dirty="0" smtClean="0">
                <a:latin typeface="나눔고딕 Light" pitchFamily="50" charset="-127"/>
                <a:ea typeface="나눔고딕 Light" pitchFamily="50" charset="-127"/>
              </a:rPr>
              <a:t>-Caster,</a:t>
            </a:r>
            <a:r>
              <a:rPr lang="en-US" altLang="ko-KR" sz="900" dirty="0">
                <a:latin typeface="나눔고딕 Light" pitchFamily="50" charset="-127"/>
                <a:ea typeface="나눔고딕 Light" pitchFamily="50" charset="-127"/>
              </a:rPr>
              <a:t> </a:t>
            </a:r>
            <a:r>
              <a:rPr lang="en-US" altLang="ko-KR" sz="900" dirty="0" smtClean="0">
                <a:latin typeface="나눔고딕 Light" pitchFamily="50" charset="-127"/>
                <a:ea typeface="나눔고딕 Light" pitchFamily="50" charset="-127"/>
              </a:rPr>
              <a:t>HD </a:t>
            </a:r>
            <a:r>
              <a:rPr lang="en-US" altLang="ko-KR" sz="900" dirty="0">
                <a:latin typeface="나눔고딕 Light" pitchFamily="50" charset="-127"/>
                <a:ea typeface="나눔고딕 Light" pitchFamily="50" charset="-127"/>
              </a:rPr>
              <a:t>ENCODULATOR</a:t>
            </a:r>
            <a:r>
              <a:rPr lang="en-US" altLang="ko-KR" sz="900" baseline="30000" dirty="0">
                <a:latin typeface="나눔고딕 Light" pitchFamily="50" charset="-127"/>
                <a:ea typeface="나눔고딕 Light" pitchFamily="50" charset="-127"/>
              </a:rPr>
              <a:t> TM</a:t>
            </a:r>
            <a:r>
              <a:rPr lang="en-US" altLang="ko-KR" sz="900" dirty="0">
                <a:latin typeface="나눔고딕 Light" pitchFamily="50" charset="-127"/>
                <a:ea typeface="나눔고딕 Light" pitchFamily="50" charset="-127"/>
              </a:rPr>
              <a:t>, SD ENCODULATOR</a:t>
            </a:r>
            <a:r>
              <a:rPr lang="en-US" altLang="ko-KR" sz="900" baseline="30000" dirty="0">
                <a:latin typeface="나눔고딕 Light" pitchFamily="50" charset="-127"/>
                <a:ea typeface="나눔고딕 Light" pitchFamily="50" charset="-127"/>
              </a:rPr>
              <a:t> TM</a:t>
            </a:r>
            <a:r>
              <a:rPr lang="en-US" altLang="ko-KR" sz="900" dirty="0">
                <a:latin typeface="나눔고딕 Light" pitchFamily="50" charset="-127"/>
                <a:ea typeface="나눔고딕 Light" pitchFamily="50" charset="-127"/>
              </a:rPr>
              <a:t> LUMANTEK </a:t>
            </a:r>
            <a:r>
              <a:rPr lang="ko-KR" altLang="ko-KR" sz="900" dirty="0">
                <a:latin typeface="나눔고딕 Light" pitchFamily="50" charset="-127"/>
                <a:ea typeface="나눔고딕 Light" pitchFamily="50" charset="-127"/>
              </a:rPr>
              <a:t>로고</a:t>
            </a:r>
            <a:r>
              <a:rPr lang="en-US" altLang="ko-KR" sz="900" dirty="0">
                <a:latin typeface="나눔고딕 Light" pitchFamily="50" charset="-127"/>
                <a:ea typeface="나눔고딕 Light" pitchFamily="50" charset="-127"/>
              </a:rPr>
              <a:t>, Mega </a:t>
            </a:r>
            <a:r>
              <a:rPr lang="en-US" altLang="ko-KR" sz="900" dirty="0" err="1">
                <a:latin typeface="나눔고딕 Light" pitchFamily="50" charset="-127"/>
                <a:ea typeface="나눔고딕 Light" pitchFamily="50" charset="-127"/>
              </a:rPr>
              <a:t>Cruiser</a:t>
            </a:r>
            <a:r>
              <a:rPr lang="en-US" altLang="ko-KR" sz="900" baseline="30000" dirty="0" err="1">
                <a:latin typeface="나눔고딕 Light" pitchFamily="50" charset="-127"/>
                <a:ea typeface="나눔고딕 Light" pitchFamily="50" charset="-127"/>
              </a:rPr>
              <a:t>TM</a:t>
            </a:r>
            <a:r>
              <a:rPr lang="en-US" altLang="ko-KR" sz="900" dirty="0">
                <a:latin typeface="나눔고딕 Light" pitchFamily="50" charset="-127"/>
                <a:ea typeface="나눔고딕 Light" pitchFamily="50" charset="-127"/>
              </a:rPr>
              <a:t>, ORIX</a:t>
            </a:r>
            <a:r>
              <a:rPr lang="en-US" altLang="ko-KR" sz="900" baseline="30000" dirty="0">
                <a:latin typeface="나눔고딕 Light" pitchFamily="50" charset="-127"/>
                <a:ea typeface="나눔고딕 Light" pitchFamily="50" charset="-127"/>
              </a:rPr>
              <a:t>TM</a:t>
            </a:r>
            <a:r>
              <a:rPr lang="en-US" altLang="ko-KR" sz="900" dirty="0">
                <a:latin typeface="나눔고딕 Light" pitchFamily="50" charset="-127"/>
                <a:ea typeface="나눔고딕 Light" pitchFamily="50" charset="-127"/>
              </a:rPr>
              <a:t>, X-</a:t>
            </a:r>
            <a:r>
              <a:rPr lang="en-US" altLang="ko-KR" sz="900" dirty="0" err="1">
                <a:latin typeface="나눔고딕 Light" pitchFamily="50" charset="-127"/>
                <a:ea typeface="나눔고딕 Light" pitchFamily="50" charset="-127"/>
              </a:rPr>
              <a:t>Cruiser</a:t>
            </a:r>
            <a:r>
              <a:rPr lang="en-US" altLang="ko-KR" sz="900" baseline="30000" dirty="0" err="1">
                <a:latin typeface="나눔고딕 Light" pitchFamily="50" charset="-127"/>
                <a:ea typeface="나눔고딕 Light" pitchFamily="50" charset="-127"/>
              </a:rPr>
              <a:t>TM</a:t>
            </a:r>
            <a:r>
              <a:rPr lang="en-US" altLang="ko-KR" sz="900" dirty="0">
                <a:latin typeface="나눔고딕 Light" pitchFamily="50" charset="-127"/>
                <a:ea typeface="나눔고딕 Light" pitchFamily="50" charset="-127"/>
              </a:rPr>
              <a:t>, DTA-</a:t>
            </a:r>
            <a:r>
              <a:rPr lang="en-US" altLang="ko-KR" sz="900" dirty="0" err="1">
                <a:latin typeface="나눔고딕 Light" pitchFamily="50" charset="-127"/>
                <a:ea typeface="나눔고딕 Light" pitchFamily="50" charset="-127"/>
              </a:rPr>
              <a:t>Plus</a:t>
            </a:r>
            <a:r>
              <a:rPr lang="en-US" altLang="ko-KR" sz="900" baseline="30000" dirty="0" err="1">
                <a:latin typeface="나눔고딕 Light" pitchFamily="50" charset="-127"/>
                <a:ea typeface="나눔고딕 Light" pitchFamily="50" charset="-127"/>
              </a:rPr>
              <a:t>TM</a:t>
            </a:r>
            <a:r>
              <a:rPr lang="en-US" altLang="ko-KR" sz="900" dirty="0">
                <a:latin typeface="나눔고딕 Light" pitchFamily="50" charset="-127"/>
                <a:ea typeface="나눔고딕 Light" pitchFamily="50" charset="-127"/>
              </a:rPr>
              <a:t>, Media </a:t>
            </a:r>
            <a:r>
              <a:rPr lang="en-US" altLang="ko-KR" sz="900" dirty="0" err="1">
                <a:latin typeface="나눔고딕 Light" pitchFamily="50" charset="-127"/>
                <a:ea typeface="나눔고딕 Light" pitchFamily="50" charset="-127"/>
              </a:rPr>
              <a:t>Blaster</a:t>
            </a:r>
            <a:r>
              <a:rPr lang="en-US" altLang="ko-KR" sz="900" baseline="30000" dirty="0" err="1">
                <a:latin typeface="나눔고딕 Light" pitchFamily="50" charset="-127"/>
                <a:ea typeface="나눔고딕 Light" pitchFamily="50" charset="-127"/>
              </a:rPr>
              <a:t>TM</a:t>
            </a:r>
            <a:r>
              <a:rPr lang="en-US" altLang="ko-KR" sz="900" dirty="0">
                <a:latin typeface="나눔고딕 Light" pitchFamily="50" charset="-127"/>
                <a:ea typeface="나눔고딕 Light" pitchFamily="50" charset="-127"/>
              </a:rPr>
              <a:t>,</a:t>
            </a:r>
            <a:r>
              <a:rPr lang="ko-KR" altLang="ko-KR" sz="900" dirty="0">
                <a:latin typeface="나눔고딕 Light" pitchFamily="50" charset="-127"/>
                <a:ea typeface="나눔고딕 Light" pitchFamily="50" charset="-127"/>
              </a:rPr>
              <a:t>는 루먼텍 주식회사의 등록 상표 입니다</a:t>
            </a:r>
            <a:r>
              <a:rPr lang="en-US" altLang="ko-KR" sz="900" dirty="0">
                <a:latin typeface="나눔고딕 Light" pitchFamily="50" charset="-127"/>
                <a:ea typeface="나눔고딕 Light" pitchFamily="50" charset="-127"/>
              </a:rPr>
              <a:t>.</a:t>
            </a:r>
            <a:endParaRPr lang="ko-KR" altLang="ko-KR" sz="900" dirty="0">
              <a:latin typeface="나눔고딕 Light" pitchFamily="50" charset="-127"/>
              <a:ea typeface="나눔고딕 Light" pitchFamily="50" charset="-127"/>
            </a:endParaRPr>
          </a:p>
          <a:p>
            <a:pPr algn="just">
              <a:lnSpc>
                <a:spcPct val="140000"/>
              </a:lnSpc>
            </a:pPr>
            <a:r>
              <a:rPr lang="en-US" altLang="ko-KR" sz="900" dirty="0">
                <a:latin typeface="나눔고딕 Light" pitchFamily="50" charset="-127"/>
                <a:ea typeface="나눔고딕 Light" pitchFamily="50" charset="-127"/>
              </a:rPr>
              <a:t> </a:t>
            </a:r>
            <a:endParaRPr lang="ko-KR" altLang="ko-KR" sz="900" dirty="0">
              <a:latin typeface="나눔고딕 Light" pitchFamily="50" charset="-127"/>
              <a:ea typeface="나눔고딕 Light" pitchFamily="50" charset="-127"/>
            </a:endParaRPr>
          </a:p>
          <a:p>
            <a:pPr algn="just">
              <a:lnSpc>
                <a:spcPct val="140000"/>
              </a:lnSpc>
            </a:pPr>
            <a:r>
              <a:rPr lang="ko-KR" altLang="ko-KR" sz="900" dirty="0">
                <a:latin typeface="나눔고딕 Light" pitchFamily="50" charset="-127"/>
                <a:ea typeface="나눔고딕 Light" pitchFamily="50" charset="-127"/>
              </a:rPr>
              <a:t>이 설명서에 언급된 다른 상표나 제품명은 해당 회사의 등록 상표입니다</a:t>
            </a:r>
            <a:r>
              <a:rPr lang="en-US" altLang="ko-KR" sz="900" dirty="0">
                <a:latin typeface="나눔고딕 Light" pitchFamily="50" charset="-127"/>
                <a:ea typeface="나눔고딕 Light" pitchFamily="50" charset="-127"/>
              </a:rPr>
              <a:t>.</a:t>
            </a:r>
            <a:endParaRPr lang="ko-KR" altLang="ko-KR" sz="900" dirty="0">
              <a:latin typeface="나눔고딕 Light" pitchFamily="50" charset="-127"/>
              <a:ea typeface="나눔고딕 Light" pitchFamily="50" charset="-127"/>
            </a:endParaRPr>
          </a:p>
          <a:p>
            <a:pPr algn="just">
              <a:lnSpc>
                <a:spcPct val="140000"/>
              </a:lnSpc>
            </a:pPr>
            <a:r>
              <a:rPr lang="en-US" altLang="ko-KR" sz="900" dirty="0">
                <a:latin typeface="나눔고딕 Light" pitchFamily="50" charset="-127"/>
                <a:ea typeface="나눔고딕 Light" pitchFamily="50" charset="-127"/>
              </a:rPr>
              <a:t>  </a:t>
            </a:r>
            <a:endParaRPr lang="ko-KR" altLang="ko-KR" sz="900" dirty="0">
              <a:latin typeface="나눔고딕 Light" pitchFamily="50" charset="-127"/>
              <a:ea typeface="나눔고딕 Light" pitchFamily="50" charset="-127"/>
            </a:endParaRPr>
          </a:p>
          <a:p>
            <a:pPr algn="just">
              <a:lnSpc>
                <a:spcPct val="140000"/>
              </a:lnSpc>
            </a:pPr>
            <a:r>
              <a:rPr lang="en-US" altLang="ko-KR" sz="900" dirty="0">
                <a:latin typeface="나눔고딕 Light" pitchFamily="50" charset="-127"/>
                <a:ea typeface="나눔고딕 Light" pitchFamily="50" charset="-127"/>
              </a:rPr>
              <a:t> </a:t>
            </a:r>
            <a:endParaRPr lang="ko-KR" altLang="ko-KR" sz="900" dirty="0">
              <a:latin typeface="나눔고딕 Light" pitchFamily="50" charset="-127"/>
              <a:ea typeface="나눔고딕 Light" pitchFamily="50" charset="-127"/>
            </a:endParaRPr>
          </a:p>
          <a:p>
            <a:pPr algn="just">
              <a:lnSpc>
                <a:spcPct val="140000"/>
              </a:lnSpc>
            </a:pPr>
            <a:r>
              <a:rPr lang="ko-KR" altLang="ko-KR" sz="900" b="1" dirty="0">
                <a:latin typeface="나눔고딕 Light" pitchFamily="50" charset="-127"/>
                <a:ea typeface="나눔고딕 Light" pitchFamily="50" charset="-127"/>
              </a:rPr>
              <a:t>보증 </a:t>
            </a:r>
            <a:r>
              <a:rPr lang="ko-KR" altLang="ko-KR" sz="900" b="1" dirty="0" smtClean="0">
                <a:latin typeface="나눔고딕 Light" pitchFamily="50" charset="-127"/>
                <a:ea typeface="나눔고딕 Light" pitchFamily="50" charset="-127"/>
              </a:rPr>
              <a:t>기간</a:t>
            </a:r>
            <a:r>
              <a:rPr lang="en-US" altLang="ko-KR" sz="900" dirty="0">
                <a:latin typeface="나눔고딕 Light" pitchFamily="50" charset="-127"/>
                <a:ea typeface="나눔고딕 Light" pitchFamily="50" charset="-127"/>
              </a:rPr>
              <a:t>  </a:t>
            </a:r>
            <a:endParaRPr lang="ko-KR" altLang="ko-KR" sz="900" dirty="0">
              <a:latin typeface="나눔고딕 Light" pitchFamily="50" charset="-127"/>
              <a:ea typeface="나눔고딕 Light" pitchFamily="50" charset="-127"/>
            </a:endParaRPr>
          </a:p>
          <a:p>
            <a:pPr algn="just">
              <a:lnSpc>
                <a:spcPct val="140000"/>
              </a:lnSpc>
            </a:pPr>
            <a:r>
              <a:rPr lang="ko-KR" altLang="ko-KR" sz="900" dirty="0" err="1">
                <a:latin typeface="나눔고딕 Light" pitchFamily="50" charset="-127"/>
                <a:ea typeface="나눔고딕 Light" pitchFamily="50" charset="-127"/>
              </a:rPr>
              <a:t>루먼텍에서</a:t>
            </a:r>
            <a:r>
              <a:rPr lang="ko-KR" altLang="ko-KR" sz="900" dirty="0">
                <a:latin typeface="나눔고딕 Light" pitchFamily="50" charset="-127"/>
                <a:ea typeface="나눔고딕 Light" pitchFamily="50" charset="-127"/>
              </a:rPr>
              <a:t> 제공된 제품의 보증기간은 제품 납품 후</a:t>
            </a:r>
            <a:r>
              <a:rPr lang="en-US" altLang="ko-KR" sz="900" dirty="0">
                <a:latin typeface="나눔고딕 Light" pitchFamily="50" charset="-127"/>
                <a:ea typeface="나눔고딕 Light" pitchFamily="50" charset="-127"/>
              </a:rPr>
              <a:t> 1</a:t>
            </a:r>
            <a:r>
              <a:rPr lang="ko-KR" altLang="ko-KR" sz="900" dirty="0">
                <a:latin typeface="나눔고딕 Light" pitchFamily="50" charset="-127"/>
                <a:ea typeface="나눔고딕 Light" pitchFamily="50" charset="-127"/>
              </a:rPr>
              <a:t>년 입니다</a:t>
            </a:r>
            <a:r>
              <a:rPr lang="en-US" altLang="ko-KR" sz="900" dirty="0">
                <a:latin typeface="나눔고딕 Light" pitchFamily="50" charset="-127"/>
                <a:ea typeface="나눔고딕 Light" pitchFamily="50" charset="-127"/>
              </a:rPr>
              <a:t>. </a:t>
            </a:r>
            <a:r>
              <a:rPr lang="ko-KR" altLang="ko-KR" sz="900" dirty="0">
                <a:latin typeface="나눔고딕 Light" pitchFamily="50" charset="-127"/>
                <a:ea typeface="나눔고딕 Light" pitchFamily="50" charset="-127"/>
              </a:rPr>
              <a:t>보증기간 및 기타 문의 사항은 아래의 연락처로 연락 주시면 됩니다</a:t>
            </a:r>
            <a:r>
              <a:rPr lang="en-US" altLang="ko-KR" sz="900" dirty="0" smtClean="0">
                <a:latin typeface="나눔고딕 Light" pitchFamily="50" charset="-127"/>
                <a:ea typeface="나눔고딕 Light" pitchFamily="50" charset="-127"/>
              </a:rPr>
              <a:t>.</a:t>
            </a:r>
          </a:p>
          <a:p>
            <a:pPr algn="just">
              <a:lnSpc>
                <a:spcPct val="140000"/>
              </a:lnSpc>
            </a:pPr>
            <a:endParaRPr lang="ko-KR" altLang="ko-KR" sz="900" dirty="0">
              <a:latin typeface="나눔고딕 Light" pitchFamily="50" charset="-127"/>
              <a:ea typeface="나눔고딕 Light" pitchFamily="50" charset="-127"/>
            </a:endParaRPr>
          </a:p>
          <a:p>
            <a:pPr algn="just">
              <a:lnSpc>
                <a:spcPct val="140000"/>
              </a:lnSpc>
            </a:pPr>
            <a:r>
              <a:rPr lang="en-US" altLang="ko-KR" sz="900" dirty="0">
                <a:latin typeface="나눔고딕 Light" pitchFamily="50" charset="-127"/>
                <a:ea typeface="나눔고딕 Light" pitchFamily="50" charset="-127"/>
              </a:rPr>
              <a:t>LUMANTEK CUSTOMER </a:t>
            </a:r>
            <a:r>
              <a:rPr lang="en-US" altLang="ko-KR" sz="900" dirty="0" smtClean="0">
                <a:latin typeface="나눔고딕 Light" pitchFamily="50" charset="-127"/>
                <a:ea typeface="나눔고딕 Light" pitchFamily="50" charset="-127"/>
              </a:rPr>
              <a:t>SERVICES</a:t>
            </a:r>
            <a:endParaRPr lang="ko-KR" altLang="ko-KR" sz="900" dirty="0" smtClean="0">
              <a:solidFill>
                <a:srgbClr val="0000FF"/>
              </a:solidFill>
              <a:latin typeface="나눔고딕 Light" pitchFamily="50" charset="-127"/>
              <a:ea typeface="나눔고딕 Light" pitchFamily="50" charset="-127"/>
            </a:endParaRPr>
          </a:p>
          <a:p>
            <a:pPr algn="just">
              <a:lnSpc>
                <a:spcPct val="140000"/>
              </a:lnSpc>
            </a:pPr>
            <a:endParaRPr lang="ko-KR" altLang="ko-KR" sz="900" dirty="0" smtClean="0">
              <a:latin typeface="나눔고딕 Light" pitchFamily="50" charset="-127"/>
              <a:ea typeface="나눔고딕 Light" pitchFamily="50" charset="-127"/>
            </a:endParaRPr>
          </a:p>
          <a:p>
            <a:pPr algn="just">
              <a:lnSpc>
                <a:spcPct val="140000"/>
              </a:lnSpc>
            </a:pPr>
            <a:r>
              <a:rPr lang="en-US" altLang="ko-KR" sz="900" dirty="0" smtClean="0">
                <a:solidFill>
                  <a:srgbClr val="0000FF"/>
                </a:solidFill>
                <a:latin typeface="나눔고딕 Light" pitchFamily="50" charset="-127"/>
                <a:ea typeface="나눔고딕 Light" pitchFamily="50" charset="-127"/>
              </a:rPr>
              <a:t>sales@lumantek.co.kr  / TEL:02-6947-7400 / FAX:02-6947-7440</a:t>
            </a:r>
            <a:endParaRPr lang="ko-KR" altLang="ko-KR" sz="900" dirty="0">
              <a:latin typeface="나눔고딕 Light" pitchFamily="50" charset="-127"/>
              <a:ea typeface="나눔고딕 Light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758825" y="1518880"/>
            <a:ext cx="2016224" cy="116955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latin typeface="바탕체" pitchFamily="17" charset="-127"/>
                <a:ea typeface="바탕체" pitchFamily="17" charset="-127"/>
              </a:rPr>
              <a:t>&gt;&gt;      PSIP      &lt;&lt;</a:t>
            </a:r>
          </a:p>
          <a:p>
            <a:r>
              <a:rPr lang="en-US" altLang="ko-KR" sz="1400" b="1" dirty="0" smtClean="0">
                <a:latin typeface="바탕체" pitchFamily="17" charset="-127"/>
                <a:ea typeface="바탕체" pitchFamily="17" charset="-127"/>
              </a:rPr>
              <a:t>&gt;PSIP OUT: ENABLE</a:t>
            </a:r>
          </a:p>
          <a:p>
            <a:r>
              <a:rPr lang="en-US" altLang="ko-KR" sz="1400" b="1" dirty="0" smtClean="0">
                <a:latin typeface="바탕체" pitchFamily="17" charset="-127"/>
                <a:ea typeface="바탕체" pitchFamily="17" charset="-127"/>
              </a:rPr>
              <a:t> MAJOR CH:  04 </a:t>
            </a:r>
            <a:r>
              <a:rPr lang="en-US" altLang="ko-KR" sz="1400" b="1" dirty="0" err="1" smtClean="0">
                <a:latin typeface="바탕체" pitchFamily="17" charset="-127"/>
                <a:ea typeface="바탕체" pitchFamily="17" charset="-127"/>
              </a:rPr>
              <a:t>ch</a:t>
            </a:r>
            <a:endParaRPr lang="en-US" altLang="ko-KR" sz="1400" b="1" dirty="0" smtClean="0">
              <a:latin typeface="바탕체" pitchFamily="17" charset="-127"/>
              <a:ea typeface="바탕체" pitchFamily="17" charset="-127"/>
            </a:endParaRPr>
          </a:p>
          <a:p>
            <a:r>
              <a:rPr lang="en-US" altLang="ko-KR" sz="1400" b="1" dirty="0">
                <a:latin typeface="바탕체" pitchFamily="17" charset="-127"/>
                <a:ea typeface="바탕체" pitchFamily="17" charset="-127"/>
              </a:rPr>
              <a:t> </a:t>
            </a:r>
            <a:r>
              <a:rPr lang="en-US" altLang="ko-KR" sz="1400" b="1" dirty="0" smtClean="0">
                <a:latin typeface="바탕체" pitchFamily="17" charset="-127"/>
                <a:ea typeface="바탕체" pitchFamily="17" charset="-127"/>
              </a:rPr>
              <a:t>MINOR </a:t>
            </a:r>
            <a:r>
              <a:rPr lang="en-US" altLang="ko-KR" sz="1400" b="1" dirty="0">
                <a:latin typeface="바탕체" pitchFamily="17" charset="-127"/>
                <a:ea typeface="바탕체" pitchFamily="17" charset="-127"/>
              </a:rPr>
              <a:t>CH: </a:t>
            </a:r>
            <a:r>
              <a:rPr lang="en-US" altLang="ko-KR" sz="1400" b="1" dirty="0" smtClean="0">
                <a:latin typeface="바탕체" pitchFamily="17" charset="-127"/>
                <a:ea typeface="바탕체" pitchFamily="17" charset="-127"/>
              </a:rPr>
              <a:t>001 </a:t>
            </a:r>
            <a:r>
              <a:rPr lang="en-US" altLang="ko-KR" sz="1400" b="1" dirty="0" err="1">
                <a:latin typeface="바탕체" pitchFamily="17" charset="-127"/>
                <a:ea typeface="바탕체" pitchFamily="17" charset="-127"/>
              </a:rPr>
              <a:t>ch</a:t>
            </a:r>
            <a:endParaRPr lang="en-US" altLang="ko-KR" sz="1400" b="1" dirty="0" smtClean="0">
              <a:latin typeface="바탕체" pitchFamily="17" charset="-127"/>
              <a:ea typeface="바탕체" pitchFamily="17" charset="-127"/>
            </a:endParaRPr>
          </a:p>
          <a:p>
            <a:r>
              <a:rPr lang="en-US" altLang="ko-KR" sz="1400" b="1" dirty="0">
                <a:latin typeface="바탕체" pitchFamily="17" charset="-127"/>
                <a:ea typeface="바탕체" pitchFamily="17" charset="-127"/>
              </a:rPr>
              <a:t> </a:t>
            </a:r>
            <a:r>
              <a:rPr lang="en-US" altLang="ko-KR" sz="1400" b="1" dirty="0" smtClean="0">
                <a:latin typeface="바탕체" pitchFamily="17" charset="-127"/>
                <a:ea typeface="바탕체" pitchFamily="17" charset="-127"/>
              </a:rPr>
              <a:t>NET NAME: ABC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758825" y="1012031"/>
            <a:ext cx="5306765" cy="2262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>
              <a:lnSpc>
                <a:spcPct val="140000"/>
              </a:lnSpc>
            </a:pPr>
            <a:r>
              <a:rPr lang="en-US" altLang="ko-KR" sz="1050" b="1" dirty="0" smtClean="0">
                <a:ea typeface="나눔고딕" pitchFamily="50" charset="-127"/>
              </a:rPr>
              <a:t>4.2.3.5.  PSIP </a:t>
            </a:r>
            <a:r>
              <a:rPr lang="ko-KR" altLang="en-US" sz="1050" b="1" dirty="0" smtClean="0">
                <a:ea typeface="나눔고딕" pitchFamily="50" charset="-127"/>
              </a:rPr>
              <a:t>서브 메뉴 및 설정 항목</a:t>
            </a:r>
            <a:endParaRPr lang="en-US" altLang="ko-KR" sz="1050" b="1" dirty="0">
              <a:ea typeface="나눔고딕" pitchFamily="50" charset="-127"/>
            </a:endParaRPr>
          </a:p>
        </p:txBody>
      </p:sp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4936274"/>
              </p:ext>
            </p:extLst>
          </p:nvPr>
        </p:nvGraphicFramePr>
        <p:xfrm>
          <a:off x="454025" y="5339759"/>
          <a:ext cx="5715000" cy="284988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1905000"/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50" dirty="0" smtClean="0">
                          <a:latin typeface="+mn-lt"/>
                        </a:rPr>
                        <a:t>설정</a:t>
                      </a:r>
                      <a:endParaRPr lang="en-US" altLang="ko-KR" sz="1050" dirty="0" smtClean="0">
                        <a:latin typeface="+mn-lt"/>
                      </a:endParaRPr>
                    </a:p>
                    <a:p>
                      <a:pPr algn="ctr" latinLnBrk="1"/>
                      <a:r>
                        <a:rPr lang="ko-KR" altLang="en-US" sz="1050" dirty="0" smtClean="0">
                          <a:latin typeface="+mn-lt"/>
                        </a:rPr>
                        <a:t>위치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50" dirty="0" smtClean="0">
                          <a:latin typeface="+mn-lt"/>
                        </a:rPr>
                        <a:t>◀</a:t>
                      </a:r>
                      <a:r>
                        <a:rPr lang="en-US" altLang="ko-KR" sz="1050" dirty="0" smtClean="0">
                          <a:latin typeface="+mn-lt"/>
                        </a:rPr>
                        <a:t>,</a:t>
                      </a:r>
                      <a:r>
                        <a:rPr lang="ko-KR" altLang="en-US" sz="1050" dirty="0" smtClean="0">
                          <a:latin typeface="+mn-lt"/>
                        </a:rPr>
                        <a:t>▶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50" dirty="0" smtClean="0">
                          <a:latin typeface="+mn-lt"/>
                        </a:rPr>
                        <a:t>▲</a:t>
                      </a:r>
                      <a:r>
                        <a:rPr lang="en-US" altLang="ko-KR" sz="1050" dirty="0" smtClean="0">
                          <a:latin typeface="+mn-lt"/>
                        </a:rPr>
                        <a:t>,</a:t>
                      </a:r>
                      <a:r>
                        <a:rPr lang="ko-KR" altLang="en-US" sz="1050" dirty="0" smtClean="0">
                          <a:latin typeface="+mn-lt"/>
                        </a:rPr>
                        <a:t>▼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dirty="0" smtClean="0">
                          <a:latin typeface="+mn-lt"/>
                        </a:rPr>
                        <a:t>SET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dirty="0" smtClean="0">
                          <a:latin typeface="+mn-lt"/>
                        </a:rPr>
                        <a:t>ESC 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050" dirty="0" smtClean="0">
                          <a:latin typeface="+mn-lt"/>
                        </a:rPr>
                        <a:t>기능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dirty="0" smtClean="0">
                          <a:latin typeface="+mn-lt"/>
                        </a:rPr>
                        <a:t>PSIP</a:t>
                      </a:r>
                    </a:p>
                    <a:p>
                      <a:pPr algn="ctr" latinLnBrk="1"/>
                      <a:r>
                        <a:rPr lang="ko-KR" altLang="en-US" sz="1000" b="1" dirty="0" smtClean="0">
                          <a:latin typeface="+mn-lt"/>
                        </a:rPr>
                        <a:t>서브</a:t>
                      </a:r>
                      <a:endParaRPr lang="en-US" altLang="ko-KR" sz="1000" b="1" dirty="0" smtClean="0">
                        <a:latin typeface="+mn-lt"/>
                      </a:endParaRPr>
                    </a:p>
                    <a:p>
                      <a:pPr algn="ctr" latinLnBrk="1"/>
                      <a:r>
                        <a:rPr lang="ko-KR" altLang="en-US" sz="1000" b="1" dirty="0" smtClean="0">
                          <a:latin typeface="+mn-lt"/>
                        </a:rPr>
                        <a:t>메뉴</a:t>
                      </a:r>
                      <a:endParaRPr lang="ko-KR" altLang="en-US" sz="10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dirty="0" smtClean="0">
                          <a:latin typeface="+mn-lt"/>
                        </a:rPr>
                        <a:t>n/a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항목</a:t>
                      </a:r>
                      <a:endParaRPr lang="en-US" altLang="ko-KR" sz="1000" dirty="0" smtClean="0">
                        <a:latin typeface="+mn-lt"/>
                      </a:endParaRPr>
                    </a:p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이동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선택된 항목의 설정메뉴로 이동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메인 메뉴로 이동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dirty="0" smtClean="0">
                          <a:latin typeface="+mn-lt"/>
                        </a:rPr>
                        <a:t>PSIP OUT</a:t>
                      </a:r>
                      <a:endParaRPr lang="ko-KR" altLang="en-US" sz="10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dirty="0" smtClean="0">
                          <a:latin typeface="+mn-lt"/>
                        </a:rPr>
                        <a:t>n/a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항목</a:t>
                      </a:r>
                      <a:endParaRPr lang="en-US" altLang="ko-KR" sz="1000" dirty="0" smtClean="0">
                        <a:latin typeface="+mn-lt"/>
                      </a:endParaRPr>
                    </a:p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이동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선택 적용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서브 메뉴로 이동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dirty="0" smtClean="0">
                          <a:latin typeface="+mn-lt"/>
                        </a:rPr>
                        <a:t>PSIP</a:t>
                      </a:r>
                      <a:r>
                        <a:rPr lang="en-US" altLang="ko-KR" sz="1000" baseline="0" dirty="0" smtClean="0">
                          <a:latin typeface="+mn-lt"/>
                        </a:rPr>
                        <a:t> </a:t>
                      </a:r>
                      <a:r>
                        <a:rPr lang="ko-KR" altLang="en-US" sz="1000" baseline="0" dirty="0" smtClean="0">
                          <a:latin typeface="+mn-lt"/>
                        </a:rPr>
                        <a:t>출력 켜기 </a:t>
                      </a:r>
                      <a:r>
                        <a:rPr lang="en-US" altLang="ko-KR" sz="1000" baseline="0" dirty="0" smtClean="0">
                          <a:latin typeface="+mn-lt"/>
                        </a:rPr>
                        <a:t>/ </a:t>
                      </a:r>
                      <a:r>
                        <a:rPr lang="ko-KR" altLang="en-US" sz="1000" baseline="0" dirty="0" smtClean="0">
                          <a:latin typeface="+mn-lt"/>
                        </a:rPr>
                        <a:t>끄기</a:t>
                      </a:r>
                      <a:r>
                        <a:rPr lang="en-US" altLang="ko-KR" sz="1000" baseline="0" dirty="0" smtClean="0">
                          <a:latin typeface="+mn-lt"/>
                        </a:rPr>
                        <a:t>.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dirty="0" smtClean="0">
                          <a:latin typeface="+mn-lt"/>
                        </a:rPr>
                        <a:t>MAJOR CH</a:t>
                      </a:r>
                      <a:endParaRPr lang="ko-KR" altLang="en-US" sz="10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자릿수</a:t>
                      </a:r>
                      <a:endParaRPr lang="en-US" altLang="ko-KR" sz="1000" dirty="0" smtClean="0">
                        <a:latin typeface="+mn-lt"/>
                      </a:endParaRPr>
                    </a:p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이동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값 증가</a:t>
                      </a:r>
                      <a:r>
                        <a:rPr lang="en-US" altLang="ko-KR" sz="1000" dirty="0" smtClean="0">
                          <a:latin typeface="+mn-lt"/>
                        </a:rPr>
                        <a:t>/</a:t>
                      </a:r>
                    </a:p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값 감소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값 적용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서브 메뉴로 이동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주 채널 번호 값 설정</a:t>
                      </a:r>
                      <a:r>
                        <a:rPr lang="en-US" altLang="ko-KR" sz="1000" dirty="0" smtClean="0">
                          <a:latin typeface="+mn-lt"/>
                        </a:rPr>
                        <a:t>.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dirty="0" smtClean="0">
                          <a:latin typeface="+mn-lt"/>
                        </a:rPr>
                        <a:t>MINOR CH</a:t>
                      </a:r>
                      <a:endParaRPr lang="ko-KR" altLang="en-US" sz="10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자릿수</a:t>
                      </a:r>
                      <a:endParaRPr lang="en-US" altLang="ko-KR" sz="1000" dirty="0" smtClean="0">
                        <a:latin typeface="+mn-lt"/>
                      </a:endParaRPr>
                    </a:p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이동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값 증가</a:t>
                      </a:r>
                      <a:r>
                        <a:rPr lang="en-US" altLang="ko-KR" sz="1000" dirty="0" smtClean="0">
                          <a:latin typeface="+mn-lt"/>
                        </a:rPr>
                        <a:t>/</a:t>
                      </a:r>
                    </a:p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값 감소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값 적용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서브 메뉴로 이동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부 채널 번호 값 설정</a:t>
                      </a:r>
                      <a:r>
                        <a:rPr lang="en-US" altLang="ko-KR" sz="1000" dirty="0" smtClean="0">
                          <a:latin typeface="+mn-lt"/>
                        </a:rPr>
                        <a:t>.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dirty="0" smtClean="0">
                          <a:latin typeface="+mn-lt"/>
                        </a:rPr>
                        <a:t>NET NAME</a:t>
                      </a:r>
                      <a:endParaRPr lang="ko-KR" altLang="en-US" sz="10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자릿수</a:t>
                      </a:r>
                      <a:endParaRPr lang="en-US" altLang="ko-KR" sz="1000" dirty="0" smtClean="0">
                        <a:latin typeface="+mn-lt"/>
                      </a:endParaRPr>
                    </a:p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이동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문자</a:t>
                      </a:r>
                      <a:r>
                        <a:rPr lang="en-US" altLang="ko-KR" sz="1000" dirty="0" smtClean="0">
                          <a:latin typeface="+mn-lt"/>
                        </a:rPr>
                        <a:t> </a:t>
                      </a:r>
                      <a:r>
                        <a:rPr lang="ko-KR" altLang="en-US" sz="1000" dirty="0" smtClean="0">
                          <a:latin typeface="+mn-lt"/>
                        </a:rPr>
                        <a:t>변경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값 적용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서브 메뉴로 이동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채널 이름 설정</a:t>
                      </a:r>
                      <a:r>
                        <a:rPr lang="en-US" altLang="ko-KR" sz="1000" dirty="0" smtClean="0">
                          <a:latin typeface="+mn-lt"/>
                        </a:rPr>
                        <a:t>.</a:t>
                      </a:r>
                    </a:p>
                    <a:p>
                      <a:pPr algn="l" latinLnBrk="1"/>
                      <a:r>
                        <a:rPr lang="en-US" altLang="ko-KR" sz="1000" dirty="0" smtClean="0">
                          <a:latin typeface="+mn-lt"/>
                        </a:rPr>
                        <a:t>(* PC S/W </a:t>
                      </a:r>
                      <a:r>
                        <a:rPr lang="ko-KR" altLang="en-US" sz="1000" dirty="0" smtClean="0">
                          <a:latin typeface="+mn-lt"/>
                        </a:rPr>
                        <a:t>이용 시</a:t>
                      </a:r>
                      <a:r>
                        <a:rPr lang="en-US" altLang="ko-KR" sz="1000" dirty="0" smtClean="0">
                          <a:latin typeface="+mn-lt"/>
                        </a:rPr>
                        <a:t>,</a:t>
                      </a:r>
                      <a:r>
                        <a:rPr lang="ko-KR" altLang="en-US" sz="1000" dirty="0" smtClean="0">
                          <a:latin typeface="+mn-lt"/>
                        </a:rPr>
                        <a:t> 한글 설정 가능 </a:t>
                      </a:r>
                      <a:r>
                        <a:rPr lang="en-US" altLang="ko-KR" sz="1000" dirty="0" smtClean="0">
                          <a:latin typeface="+mn-lt"/>
                        </a:rPr>
                        <a:t>)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6" name="Picture 9" descr="D:\01-업무관련\(1프로젝트)EN3\메뉴얼\이미지\그림1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02025" y="2098179"/>
            <a:ext cx="1429394" cy="712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0" descr="D:\01-업무관련\(1프로젝트)EN3\메뉴얼\이미지\그림16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02025" y="2856571"/>
            <a:ext cx="1429394" cy="712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1" descr="D:\01-업무관련\(1프로젝트)EN3\메뉴얼\이미지\그림17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02461" y="3652267"/>
            <a:ext cx="1429394" cy="712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4" descr="D:\01-업무관련\(1프로젝트)EN3\메뉴얼\이미지\그림14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02025" y="1479718"/>
            <a:ext cx="1429394" cy="563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슬라이드 번호 개체 틀 15"/>
          <p:cNvSpPr txBox="1">
            <a:spLocks/>
          </p:cNvSpPr>
          <p:nvPr/>
        </p:nvSpPr>
        <p:spPr>
          <a:xfrm>
            <a:off x="2509626" y="8582741"/>
            <a:ext cx="1527598" cy="481002"/>
          </a:xfrm>
          <a:prstGeom prst="rect">
            <a:avLst/>
          </a:prstGeom>
        </p:spPr>
        <p:txBody>
          <a:bodyPr vert="horz" lIns="89031" tIns="44515" rIns="89031" bIns="44515" rtlCol="0" anchor="ctr"/>
          <a:lstStyle/>
          <a:p>
            <a:pPr algn="ctr">
              <a:defRPr/>
            </a:pPr>
            <a:fld id="{C656618E-3C0E-4137-85B4-3A0BFE7A5F27}" type="slidenum">
              <a:rPr lang="ko-KR" altLang="en-US" sz="1000" smtClean="0">
                <a:latin typeface="Calibri" panose="020F0502020204030204" pitchFamily="34" charset="0"/>
              </a:rPr>
              <a:pPr algn="ctr">
                <a:defRPr/>
              </a:pPr>
              <a:t>20</a:t>
            </a:fld>
            <a:endParaRPr lang="ko-KR" altLang="en-US" sz="1000" dirty="0">
              <a:latin typeface="Calibri" panose="020F0502020204030204" pitchFamily="34" charset="0"/>
            </a:endParaRPr>
          </a:p>
        </p:txBody>
      </p:sp>
      <p:cxnSp>
        <p:nvCxnSpPr>
          <p:cNvPr id="14" name="꺾인 연결선 13"/>
          <p:cNvCxnSpPr>
            <a:stCxn id="15" idx="3"/>
            <a:endCxn id="19" idx="1"/>
          </p:cNvCxnSpPr>
          <p:nvPr/>
        </p:nvCxnSpPr>
        <p:spPr>
          <a:xfrm flipV="1">
            <a:off x="2775049" y="1761330"/>
            <a:ext cx="726976" cy="342326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꺾인 연결선 20"/>
          <p:cNvCxnSpPr>
            <a:stCxn id="15" idx="3"/>
            <a:endCxn id="16" idx="1"/>
          </p:cNvCxnSpPr>
          <p:nvPr/>
        </p:nvCxnSpPr>
        <p:spPr>
          <a:xfrm>
            <a:off x="2775049" y="2103656"/>
            <a:ext cx="726976" cy="350805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꺾인 연결선 21"/>
          <p:cNvCxnSpPr>
            <a:stCxn id="15" idx="3"/>
            <a:endCxn id="17" idx="1"/>
          </p:cNvCxnSpPr>
          <p:nvPr/>
        </p:nvCxnSpPr>
        <p:spPr>
          <a:xfrm>
            <a:off x="2775049" y="2103656"/>
            <a:ext cx="726976" cy="1109197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꺾인 연결선 23"/>
          <p:cNvCxnSpPr>
            <a:stCxn id="15" idx="3"/>
            <a:endCxn id="18" idx="1"/>
          </p:cNvCxnSpPr>
          <p:nvPr/>
        </p:nvCxnSpPr>
        <p:spPr>
          <a:xfrm>
            <a:off x="2775049" y="2103656"/>
            <a:ext cx="727412" cy="1904893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021676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758825" y="1532036"/>
            <a:ext cx="2016224" cy="138499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latin typeface="바탕체" pitchFamily="17" charset="-127"/>
                <a:ea typeface="바탕체" pitchFamily="17" charset="-127"/>
              </a:rPr>
              <a:t>&gt;&gt;   MODULATOR    &lt;&lt;</a:t>
            </a:r>
          </a:p>
          <a:p>
            <a:r>
              <a:rPr lang="en-US" altLang="ko-KR" sz="1400" b="1" dirty="0" smtClean="0">
                <a:latin typeface="바탕체" pitchFamily="17" charset="-127"/>
                <a:ea typeface="바탕체" pitchFamily="17" charset="-127"/>
              </a:rPr>
              <a:t>&gt;STAT: KOR-T, 04 </a:t>
            </a:r>
            <a:r>
              <a:rPr lang="en-US" altLang="ko-KR" sz="1400" b="1" dirty="0" err="1" smtClean="0">
                <a:latin typeface="바탕체" pitchFamily="17" charset="-127"/>
                <a:ea typeface="바탕체" pitchFamily="17" charset="-127"/>
              </a:rPr>
              <a:t>ch</a:t>
            </a:r>
            <a:endParaRPr lang="en-US" altLang="ko-KR" sz="1400" b="1" dirty="0" smtClean="0">
              <a:latin typeface="바탕체" pitchFamily="17" charset="-127"/>
              <a:ea typeface="바탕체" pitchFamily="17" charset="-127"/>
            </a:endParaRPr>
          </a:p>
          <a:p>
            <a:r>
              <a:rPr lang="en-US" altLang="ko-KR" sz="1400" b="1" dirty="0" smtClean="0">
                <a:latin typeface="바탕체" pitchFamily="17" charset="-127"/>
                <a:ea typeface="바탕체" pitchFamily="17" charset="-127"/>
              </a:rPr>
              <a:t> SET FREQ</a:t>
            </a:r>
          </a:p>
          <a:p>
            <a:r>
              <a:rPr lang="en-US" altLang="ko-KR" sz="1400" b="1" dirty="0">
                <a:latin typeface="바탕체" pitchFamily="17" charset="-127"/>
                <a:ea typeface="바탕체" pitchFamily="17" charset="-127"/>
              </a:rPr>
              <a:t> SET </a:t>
            </a:r>
            <a:r>
              <a:rPr lang="en-US" altLang="ko-KR" sz="1400" b="1" dirty="0" smtClean="0">
                <a:latin typeface="바탕체" pitchFamily="17" charset="-127"/>
                <a:ea typeface="바탕체" pitchFamily="17" charset="-127"/>
              </a:rPr>
              <a:t>FREQ BY KOR-T</a:t>
            </a:r>
            <a:endParaRPr lang="en-US" altLang="ko-KR" sz="1400" b="1" dirty="0">
              <a:latin typeface="바탕체" pitchFamily="17" charset="-127"/>
              <a:ea typeface="바탕체" pitchFamily="17" charset="-127"/>
            </a:endParaRPr>
          </a:p>
          <a:p>
            <a:r>
              <a:rPr lang="en-US" altLang="ko-KR" sz="1400" b="1" dirty="0">
                <a:latin typeface="바탕체" pitchFamily="17" charset="-127"/>
                <a:ea typeface="바탕체" pitchFamily="17" charset="-127"/>
              </a:rPr>
              <a:t> SET </a:t>
            </a:r>
            <a:r>
              <a:rPr lang="en-US" altLang="ko-KR" sz="1400" b="1" dirty="0" smtClean="0">
                <a:latin typeface="바탕체" pitchFamily="17" charset="-127"/>
                <a:ea typeface="바탕체" pitchFamily="17" charset="-127"/>
              </a:rPr>
              <a:t>FREQ </a:t>
            </a:r>
            <a:r>
              <a:rPr lang="en-US" altLang="ko-KR" sz="1400" b="1" dirty="0">
                <a:latin typeface="바탕체" pitchFamily="17" charset="-127"/>
                <a:ea typeface="바탕체" pitchFamily="17" charset="-127"/>
              </a:rPr>
              <a:t>BY </a:t>
            </a:r>
            <a:r>
              <a:rPr lang="en-US" altLang="ko-KR" sz="1400" b="1" dirty="0" smtClean="0">
                <a:latin typeface="바탕체" pitchFamily="17" charset="-127"/>
                <a:ea typeface="바탕체" pitchFamily="17" charset="-127"/>
              </a:rPr>
              <a:t>KOR-C</a:t>
            </a:r>
          </a:p>
          <a:p>
            <a:r>
              <a:rPr lang="en-US" altLang="ko-KR" sz="1400" b="1" dirty="0">
                <a:latin typeface="바탕체" pitchFamily="17" charset="-127"/>
                <a:ea typeface="바탕체" pitchFamily="17" charset="-127"/>
              </a:rPr>
              <a:t> </a:t>
            </a:r>
            <a:r>
              <a:rPr lang="en-US" altLang="ko-KR" sz="1400" b="1" dirty="0" smtClean="0">
                <a:latin typeface="바탕체" pitchFamily="17" charset="-127"/>
                <a:ea typeface="바탕체" pitchFamily="17" charset="-127"/>
              </a:rPr>
              <a:t>POWER:  00.0 </a:t>
            </a:r>
            <a:r>
              <a:rPr lang="en-US" altLang="ko-KR" sz="1400" b="1" dirty="0" err="1" smtClean="0">
                <a:latin typeface="바탕체" pitchFamily="17" charset="-127"/>
                <a:ea typeface="바탕체" pitchFamily="17" charset="-127"/>
              </a:rPr>
              <a:t>dBm</a:t>
            </a:r>
            <a:endParaRPr lang="en-US" altLang="ko-KR" sz="1400" b="1" dirty="0">
              <a:latin typeface="바탕체" pitchFamily="17" charset="-127"/>
              <a:ea typeface="바탕체" pitchFamily="17" charset="-127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758825" y="1012031"/>
            <a:ext cx="5306765" cy="1978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>
              <a:lnSpc>
                <a:spcPct val="140000"/>
              </a:lnSpc>
            </a:pPr>
            <a:r>
              <a:rPr lang="en-US" altLang="ko-KR" sz="1050" b="1" dirty="0" smtClean="0">
                <a:ea typeface="나눔고딕" pitchFamily="50" charset="-127"/>
              </a:rPr>
              <a:t>4.2.3.6.  MODULATOR </a:t>
            </a:r>
            <a:r>
              <a:rPr lang="ko-KR" altLang="en-US" sz="1050" b="1" dirty="0" smtClean="0">
                <a:ea typeface="나눔고딕" pitchFamily="50" charset="-127"/>
              </a:rPr>
              <a:t>서브 메뉴  및  설정  항목</a:t>
            </a:r>
            <a:endParaRPr lang="en-US" altLang="ko-KR" sz="1050" b="1" dirty="0">
              <a:ea typeface="나눔고딕" pitchFamily="50" charset="-127"/>
            </a:endParaRPr>
          </a:p>
        </p:txBody>
      </p:sp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281080"/>
              </p:ext>
            </p:extLst>
          </p:nvPr>
        </p:nvGraphicFramePr>
        <p:xfrm>
          <a:off x="454025" y="4791119"/>
          <a:ext cx="5715000" cy="339852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1905000"/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50" dirty="0" smtClean="0">
                          <a:latin typeface="+mn-lt"/>
                        </a:rPr>
                        <a:t>설정</a:t>
                      </a:r>
                      <a:endParaRPr lang="en-US" altLang="ko-KR" sz="1050" dirty="0" smtClean="0">
                        <a:latin typeface="+mn-lt"/>
                      </a:endParaRPr>
                    </a:p>
                    <a:p>
                      <a:pPr algn="ctr" latinLnBrk="1"/>
                      <a:r>
                        <a:rPr lang="ko-KR" altLang="en-US" sz="1050" dirty="0" smtClean="0">
                          <a:latin typeface="+mn-lt"/>
                        </a:rPr>
                        <a:t>위치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50" dirty="0" smtClean="0">
                          <a:latin typeface="+mn-lt"/>
                        </a:rPr>
                        <a:t>◀</a:t>
                      </a:r>
                      <a:r>
                        <a:rPr lang="en-US" altLang="ko-KR" sz="1050" dirty="0" smtClean="0">
                          <a:latin typeface="+mn-lt"/>
                        </a:rPr>
                        <a:t>,</a:t>
                      </a:r>
                      <a:r>
                        <a:rPr lang="ko-KR" altLang="en-US" sz="1050" dirty="0" smtClean="0">
                          <a:latin typeface="+mn-lt"/>
                        </a:rPr>
                        <a:t>▶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50" dirty="0" smtClean="0">
                          <a:latin typeface="+mn-lt"/>
                        </a:rPr>
                        <a:t>▲</a:t>
                      </a:r>
                      <a:r>
                        <a:rPr lang="en-US" altLang="ko-KR" sz="1050" dirty="0" smtClean="0">
                          <a:latin typeface="+mn-lt"/>
                        </a:rPr>
                        <a:t>,</a:t>
                      </a:r>
                      <a:r>
                        <a:rPr lang="ko-KR" altLang="en-US" sz="1050" dirty="0" smtClean="0">
                          <a:latin typeface="+mn-lt"/>
                        </a:rPr>
                        <a:t>▼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dirty="0" smtClean="0">
                          <a:latin typeface="+mn-lt"/>
                        </a:rPr>
                        <a:t>SET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dirty="0" smtClean="0">
                          <a:latin typeface="+mn-lt"/>
                        </a:rPr>
                        <a:t>ESC 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050" dirty="0" smtClean="0">
                          <a:latin typeface="+mn-lt"/>
                        </a:rPr>
                        <a:t>기능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dirty="0" smtClean="0">
                          <a:latin typeface="+mn-lt"/>
                        </a:rPr>
                        <a:t>MODULATOR</a:t>
                      </a:r>
                    </a:p>
                    <a:p>
                      <a:pPr algn="ctr" latinLnBrk="1"/>
                      <a:r>
                        <a:rPr lang="ko-KR" altLang="en-US" sz="1000" b="1" dirty="0" smtClean="0">
                          <a:latin typeface="+mn-lt"/>
                        </a:rPr>
                        <a:t>서브</a:t>
                      </a:r>
                      <a:endParaRPr lang="en-US" altLang="ko-KR" sz="1000" b="1" dirty="0" smtClean="0">
                        <a:latin typeface="+mn-lt"/>
                      </a:endParaRPr>
                    </a:p>
                    <a:p>
                      <a:pPr algn="ctr" latinLnBrk="1"/>
                      <a:r>
                        <a:rPr lang="ko-KR" altLang="en-US" sz="1000" b="1" dirty="0" smtClean="0">
                          <a:latin typeface="+mn-lt"/>
                        </a:rPr>
                        <a:t>메뉴</a:t>
                      </a:r>
                      <a:endParaRPr lang="ko-KR" altLang="en-US" sz="10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dirty="0" smtClean="0">
                          <a:latin typeface="+mn-lt"/>
                        </a:rPr>
                        <a:t>n/a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항목</a:t>
                      </a:r>
                      <a:endParaRPr lang="en-US" altLang="ko-KR" sz="1000" dirty="0" smtClean="0">
                        <a:latin typeface="+mn-lt"/>
                      </a:endParaRPr>
                    </a:p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이동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선택된 항목의 설정메뉴로 이동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메인 메뉴로 이동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dirty="0" smtClean="0">
                          <a:latin typeface="+mn-lt"/>
                        </a:rPr>
                        <a:t>STAT</a:t>
                      </a:r>
                      <a:endParaRPr lang="ko-KR" altLang="en-US" sz="10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dirty="0" smtClean="0">
                          <a:latin typeface="+mn-lt"/>
                        </a:rPr>
                        <a:t>n/a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dirty="0" smtClean="0">
                          <a:latin typeface="+mn-lt"/>
                        </a:rPr>
                        <a:t>n/a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dirty="0" smtClean="0">
                          <a:latin typeface="+mn-lt"/>
                        </a:rPr>
                        <a:t>n/a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dirty="0" smtClean="0">
                          <a:latin typeface="+mn-lt"/>
                        </a:rPr>
                        <a:t>n/a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현재 설정된 주파수 설정 방식 및 값 표시</a:t>
                      </a:r>
                      <a:r>
                        <a:rPr lang="en-US" altLang="ko-KR" sz="1000" dirty="0" smtClean="0">
                          <a:latin typeface="+mn-lt"/>
                        </a:rPr>
                        <a:t>.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dirty="0" smtClean="0">
                          <a:latin typeface="+mn-lt"/>
                        </a:rPr>
                        <a:t>SET FREQ</a:t>
                      </a:r>
                      <a:endParaRPr lang="ko-KR" altLang="en-US" sz="10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자릿수</a:t>
                      </a:r>
                      <a:endParaRPr lang="en-US" altLang="ko-KR" sz="1000" dirty="0" smtClean="0">
                        <a:latin typeface="+mn-lt"/>
                      </a:endParaRPr>
                    </a:p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이동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값 증가</a:t>
                      </a:r>
                      <a:r>
                        <a:rPr lang="en-US" altLang="ko-KR" sz="1000" dirty="0" smtClean="0">
                          <a:latin typeface="+mn-lt"/>
                        </a:rPr>
                        <a:t>/</a:t>
                      </a:r>
                    </a:p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값 감소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값 적용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서브 메뉴로 이동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/>
                        <a:t>출력 주파수 설정</a:t>
                      </a:r>
                      <a:endParaRPr lang="en-US" altLang="ko-KR" sz="1000" dirty="0" smtClean="0"/>
                    </a:p>
                    <a:p>
                      <a:pPr algn="l" latinLnBrk="1"/>
                      <a:r>
                        <a:rPr lang="en-US" altLang="ko-KR" sz="1000" baseline="0" dirty="0" smtClean="0"/>
                        <a:t>- </a:t>
                      </a:r>
                      <a:r>
                        <a:rPr lang="ko-KR" altLang="en-US" sz="1000" baseline="0" dirty="0" smtClean="0"/>
                        <a:t>주파수 입력</a:t>
                      </a:r>
                      <a:endParaRPr lang="ko-KR" altLang="en-US" sz="1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dirty="0" smtClean="0">
                          <a:latin typeface="+mn-lt"/>
                        </a:rPr>
                        <a:t>SET FREQ BY</a:t>
                      </a:r>
                    </a:p>
                    <a:p>
                      <a:pPr algn="ctr" latinLnBrk="1"/>
                      <a:r>
                        <a:rPr lang="en-US" altLang="ko-KR" sz="1000" b="1" dirty="0" smtClean="0">
                          <a:latin typeface="+mn-lt"/>
                        </a:rPr>
                        <a:t>KOR-T</a:t>
                      </a:r>
                      <a:endParaRPr lang="ko-KR" altLang="en-US" sz="10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자릿수</a:t>
                      </a:r>
                      <a:endParaRPr lang="en-US" altLang="ko-KR" sz="1000" dirty="0" smtClean="0">
                        <a:latin typeface="+mn-lt"/>
                      </a:endParaRPr>
                    </a:p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이동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값 증가</a:t>
                      </a:r>
                      <a:r>
                        <a:rPr lang="en-US" altLang="ko-KR" sz="1000" dirty="0" smtClean="0">
                          <a:latin typeface="+mn-lt"/>
                        </a:rPr>
                        <a:t>/</a:t>
                      </a:r>
                    </a:p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값 감소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값 적용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서브 메뉴로 이동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/>
                        <a:t>출력 주파수 설정</a:t>
                      </a:r>
                      <a:endParaRPr lang="en-US" altLang="ko-KR" sz="1000" dirty="0" smtClean="0"/>
                    </a:p>
                    <a:p>
                      <a:pPr algn="l" latinLnBrk="1"/>
                      <a:r>
                        <a:rPr lang="en-US" altLang="ko-KR" sz="1000" baseline="0" dirty="0" smtClean="0"/>
                        <a:t>- </a:t>
                      </a:r>
                      <a:r>
                        <a:rPr lang="ko-KR" altLang="en-US" sz="1000" baseline="0" dirty="0" err="1" smtClean="0"/>
                        <a:t>지상파</a:t>
                      </a:r>
                      <a:r>
                        <a:rPr lang="ko-KR" altLang="en-US" sz="1000" baseline="0" dirty="0" smtClean="0"/>
                        <a:t> 채널 번호 입력</a:t>
                      </a:r>
                      <a:endParaRPr lang="ko-KR" altLang="en-US" sz="1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dirty="0" smtClean="0">
                          <a:latin typeface="+mn-lt"/>
                        </a:rPr>
                        <a:t>SET FREQ BY</a:t>
                      </a:r>
                    </a:p>
                    <a:p>
                      <a:pPr algn="ctr" latinLnBrk="1"/>
                      <a:r>
                        <a:rPr lang="en-US" altLang="ko-KR" sz="1000" b="1" dirty="0" smtClean="0">
                          <a:latin typeface="+mn-lt"/>
                        </a:rPr>
                        <a:t>KOR-C</a:t>
                      </a:r>
                      <a:endParaRPr lang="ko-KR" altLang="en-US" sz="10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자릿수</a:t>
                      </a:r>
                      <a:endParaRPr lang="en-US" altLang="ko-KR" sz="1000" dirty="0" smtClean="0">
                        <a:latin typeface="+mn-lt"/>
                      </a:endParaRPr>
                    </a:p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이동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값 증가</a:t>
                      </a:r>
                      <a:r>
                        <a:rPr lang="en-US" altLang="ko-KR" sz="1000" dirty="0" smtClean="0">
                          <a:latin typeface="+mn-lt"/>
                        </a:rPr>
                        <a:t>/</a:t>
                      </a:r>
                    </a:p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값 감소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값 적용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서브 메뉴로 이동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/>
                        <a:t>출력 주파수 설정</a:t>
                      </a:r>
                      <a:endParaRPr lang="en-US" altLang="ko-KR" sz="1000" dirty="0" smtClean="0"/>
                    </a:p>
                    <a:p>
                      <a:pPr algn="l" latinLnBrk="1"/>
                      <a:r>
                        <a:rPr lang="en-US" altLang="ko-KR" sz="1000" baseline="0" dirty="0" smtClean="0"/>
                        <a:t>- </a:t>
                      </a:r>
                      <a:r>
                        <a:rPr lang="ko-KR" altLang="en-US" sz="1000" baseline="0" dirty="0" smtClean="0"/>
                        <a:t>케이블 채널 번호 입력</a:t>
                      </a:r>
                      <a:endParaRPr lang="ko-KR" altLang="en-US" sz="1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dirty="0" smtClean="0">
                          <a:latin typeface="+mn-lt"/>
                        </a:rPr>
                        <a:t>POWER</a:t>
                      </a:r>
                      <a:endParaRPr lang="ko-KR" altLang="en-US" sz="10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값 증가</a:t>
                      </a:r>
                      <a:r>
                        <a:rPr lang="en-US" altLang="ko-KR" sz="1000" dirty="0" smtClean="0">
                          <a:latin typeface="+mn-lt"/>
                        </a:rPr>
                        <a:t>/</a:t>
                      </a:r>
                    </a:p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값 감소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값 증가</a:t>
                      </a:r>
                      <a:r>
                        <a:rPr lang="en-US" altLang="ko-KR" sz="1000" dirty="0" smtClean="0">
                          <a:latin typeface="+mn-lt"/>
                        </a:rPr>
                        <a:t>/</a:t>
                      </a:r>
                    </a:p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값 감소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890306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smtClean="0">
                          <a:latin typeface="+mn-lt"/>
                        </a:rPr>
                        <a:t>값 적용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서브 메뉴로 이동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/>
                        <a:t>출력 파워 설정</a:t>
                      </a:r>
                      <a:endParaRPr lang="en-US" altLang="ko-KR" sz="1000" dirty="0" smtClean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1" name="Picture 12" descr="D:\01-업무관련\(1프로젝트)EN3\메뉴얼\이미지\그림18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02461" y="1521020"/>
            <a:ext cx="1429394" cy="712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3" descr="D:\01-업무관련\(1프로젝트)EN3\메뉴얼\이미지\그림1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02461" y="2263700"/>
            <a:ext cx="1429394" cy="712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4" descr="D:\01-업무관련\(1프로젝트)EN3\메뉴얼\이미지\그림2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02461" y="2993231"/>
            <a:ext cx="1429394" cy="712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5" descr="D:\01-업무관련\(1프로젝트)EN3\메뉴얼\이미지\그림2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02461" y="3755231"/>
            <a:ext cx="1429394" cy="708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슬라이드 번호 개체 틀 15"/>
          <p:cNvSpPr txBox="1">
            <a:spLocks/>
          </p:cNvSpPr>
          <p:nvPr/>
        </p:nvSpPr>
        <p:spPr>
          <a:xfrm>
            <a:off x="2509626" y="8582741"/>
            <a:ext cx="1527598" cy="481002"/>
          </a:xfrm>
          <a:prstGeom prst="rect">
            <a:avLst/>
          </a:prstGeom>
        </p:spPr>
        <p:txBody>
          <a:bodyPr vert="horz" lIns="89031" tIns="44515" rIns="89031" bIns="44515" rtlCol="0" anchor="ctr"/>
          <a:lstStyle/>
          <a:p>
            <a:pPr algn="ctr">
              <a:defRPr/>
            </a:pPr>
            <a:fld id="{C656618E-3C0E-4137-85B4-3A0BFE7A5F27}" type="slidenum">
              <a:rPr lang="ko-KR" altLang="en-US" sz="1000" smtClean="0">
                <a:latin typeface="Calibri" panose="020F0502020204030204" pitchFamily="34" charset="0"/>
              </a:rPr>
              <a:pPr algn="ctr">
                <a:defRPr/>
              </a:pPr>
              <a:t>21</a:t>
            </a:fld>
            <a:endParaRPr lang="ko-KR" altLang="en-US" sz="1000" dirty="0">
              <a:latin typeface="Calibri" panose="020F0502020204030204" pitchFamily="34" charset="0"/>
            </a:endParaRPr>
          </a:p>
        </p:txBody>
      </p:sp>
      <p:cxnSp>
        <p:nvCxnSpPr>
          <p:cNvPr id="15" name="꺾인 연결선 14"/>
          <p:cNvCxnSpPr>
            <a:stCxn id="14" idx="3"/>
            <a:endCxn id="21" idx="1"/>
          </p:cNvCxnSpPr>
          <p:nvPr/>
        </p:nvCxnSpPr>
        <p:spPr>
          <a:xfrm flipV="1">
            <a:off x="2775049" y="1877302"/>
            <a:ext cx="727412" cy="347232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꺾인 연결선 16"/>
          <p:cNvCxnSpPr>
            <a:stCxn id="14" idx="3"/>
            <a:endCxn id="22" idx="1"/>
          </p:cNvCxnSpPr>
          <p:nvPr/>
        </p:nvCxnSpPr>
        <p:spPr>
          <a:xfrm>
            <a:off x="2775049" y="2224534"/>
            <a:ext cx="727412" cy="395448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꺾인 연결선 25"/>
          <p:cNvCxnSpPr>
            <a:stCxn id="14" idx="3"/>
            <a:endCxn id="24" idx="1"/>
          </p:cNvCxnSpPr>
          <p:nvPr/>
        </p:nvCxnSpPr>
        <p:spPr>
          <a:xfrm>
            <a:off x="2775049" y="2224534"/>
            <a:ext cx="727412" cy="1124979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꺾인 연결선 27"/>
          <p:cNvCxnSpPr>
            <a:stCxn id="14" idx="3"/>
            <a:endCxn id="25" idx="1"/>
          </p:cNvCxnSpPr>
          <p:nvPr/>
        </p:nvCxnSpPr>
        <p:spPr>
          <a:xfrm>
            <a:off x="2775049" y="2224534"/>
            <a:ext cx="727412" cy="1884845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588616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758825" y="1550962"/>
            <a:ext cx="2016224" cy="246221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latin typeface="바탕체" pitchFamily="17" charset="-127"/>
                <a:ea typeface="바탕체" pitchFamily="17" charset="-127"/>
              </a:rPr>
              <a:t>&gt;&gt;     IP-OUT     &lt;&lt;</a:t>
            </a:r>
          </a:p>
          <a:p>
            <a:r>
              <a:rPr lang="en-US" altLang="ko-KR" sz="1400" b="1" dirty="0" smtClean="0">
                <a:latin typeface="바탕체" pitchFamily="17" charset="-127"/>
                <a:ea typeface="바탕체" pitchFamily="17" charset="-127"/>
              </a:rPr>
              <a:t>&gt;OUT: Enable</a:t>
            </a:r>
          </a:p>
          <a:p>
            <a:r>
              <a:rPr lang="en-US" altLang="ko-KR" sz="1400" b="1" dirty="0" smtClean="0">
                <a:latin typeface="바탕체" pitchFamily="17" charset="-127"/>
                <a:ea typeface="바탕체" pitchFamily="17" charset="-127"/>
              </a:rPr>
              <a:t> DST IP ADDRESS</a:t>
            </a:r>
          </a:p>
          <a:p>
            <a:r>
              <a:rPr lang="en-US" altLang="ko-KR" sz="1400" b="1" dirty="0">
                <a:latin typeface="바탕체" pitchFamily="17" charset="-127"/>
                <a:ea typeface="바탕체" pitchFamily="17" charset="-127"/>
              </a:rPr>
              <a:t> </a:t>
            </a:r>
            <a:r>
              <a:rPr lang="en-US" altLang="ko-KR" sz="1400" b="1" dirty="0" smtClean="0">
                <a:latin typeface="바탕체" pitchFamily="17" charset="-127"/>
                <a:ea typeface="바탕체" pitchFamily="17" charset="-127"/>
              </a:rPr>
              <a:t>DST UDP PORT: 01234</a:t>
            </a:r>
            <a:endParaRPr lang="en-US" altLang="ko-KR" sz="1400" b="1" dirty="0">
              <a:latin typeface="바탕체" pitchFamily="17" charset="-127"/>
              <a:ea typeface="바탕체" pitchFamily="17" charset="-127"/>
            </a:endParaRPr>
          </a:p>
          <a:p>
            <a:r>
              <a:rPr lang="en-US" altLang="ko-KR" sz="1400" b="1" dirty="0">
                <a:latin typeface="바탕체" pitchFamily="17" charset="-127"/>
                <a:ea typeface="바탕체" pitchFamily="17" charset="-127"/>
              </a:rPr>
              <a:t> </a:t>
            </a:r>
            <a:r>
              <a:rPr lang="en-US" altLang="ko-KR" sz="1400" b="1" dirty="0" smtClean="0">
                <a:latin typeface="바탕체" pitchFamily="17" charset="-127"/>
                <a:ea typeface="바탕체" pitchFamily="17" charset="-127"/>
              </a:rPr>
              <a:t>HOST IP ADDRESS</a:t>
            </a:r>
          </a:p>
          <a:p>
            <a:r>
              <a:rPr lang="en-US" altLang="ko-KR" sz="1400" b="1" dirty="0">
                <a:latin typeface="바탕체" pitchFamily="17" charset="-127"/>
                <a:ea typeface="바탕체" pitchFamily="17" charset="-127"/>
              </a:rPr>
              <a:t> </a:t>
            </a:r>
            <a:r>
              <a:rPr lang="en-US" altLang="ko-KR" sz="1400" b="1" dirty="0" smtClean="0">
                <a:latin typeface="바탕체" pitchFamily="17" charset="-127"/>
                <a:ea typeface="바탕체" pitchFamily="17" charset="-127"/>
              </a:rPr>
              <a:t>HOST SUBNET MASK</a:t>
            </a:r>
          </a:p>
          <a:p>
            <a:r>
              <a:rPr lang="en-US" altLang="ko-KR" sz="1400" b="1" dirty="0">
                <a:latin typeface="바탕체" pitchFamily="17" charset="-127"/>
                <a:ea typeface="바탕체" pitchFamily="17" charset="-127"/>
              </a:rPr>
              <a:t> </a:t>
            </a:r>
            <a:r>
              <a:rPr lang="en-US" altLang="ko-KR" sz="1400" b="1" dirty="0" smtClean="0">
                <a:latin typeface="바탕체" pitchFamily="17" charset="-127"/>
                <a:ea typeface="바탕체" pitchFamily="17" charset="-127"/>
              </a:rPr>
              <a:t>HOST GATEWAY</a:t>
            </a:r>
          </a:p>
          <a:p>
            <a:r>
              <a:rPr lang="en-US" altLang="ko-KR" sz="1400" b="1" dirty="0">
                <a:latin typeface="바탕체" pitchFamily="17" charset="-127"/>
                <a:ea typeface="바탕체" pitchFamily="17" charset="-127"/>
              </a:rPr>
              <a:t> </a:t>
            </a:r>
            <a:r>
              <a:rPr lang="en-US" altLang="ko-KR" sz="1400" b="1" dirty="0" smtClean="0">
                <a:latin typeface="바탕체" pitchFamily="17" charset="-127"/>
                <a:ea typeface="바탕체" pitchFamily="17" charset="-127"/>
              </a:rPr>
              <a:t>HOST MAC ADDR</a:t>
            </a:r>
          </a:p>
          <a:p>
            <a:r>
              <a:rPr lang="en-US" altLang="ko-KR" sz="1400" b="1" dirty="0">
                <a:latin typeface="바탕체" pitchFamily="17" charset="-127"/>
                <a:ea typeface="바탕체" pitchFamily="17" charset="-127"/>
              </a:rPr>
              <a:t> </a:t>
            </a:r>
            <a:r>
              <a:rPr lang="en-US" altLang="ko-KR" sz="1400" b="1" dirty="0" smtClean="0">
                <a:latin typeface="바탕체" pitchFamily="17" charset="-127"/>
                <a:ea typeface="바탕체" pitchFamily="17" charset="-127"/>
              </a:rPr>
              <a:t>DATA: Lock</a:t>
            </a:r>
          </a:p>
          <a:p>
            <a:r>
              <a:rPr lang="en-US" altLang="ko-KR" sz="1400" b="1" dirty="0">
                <a:latin typeface="바탕체" pitchFamily="17" charset="-127"/>
                <a:ea typeface="바탕체" pitchFamily="17" charset="-127"/>
              </a:rPr>
              <a:t> </a:t>
            </a:r>
            <a:r>
              <a:rPr lang="en-US" altLang="ko-KR" sz="1400" b="1" dirty="0" smtClean="0">
                <a:latin typeface="바탕체" pitchFamily="17" charset="-127"/>
                <a:ea typeface="바탕체" pitchFamily="17" charset="-127"/>
              </a:rPr>
              <a:t>BTR : 19.6 Mbps</a:t>
            </a:r>
          </a:p>
          <a:p>
            <a:r>
              <a:rPr lang="en-US" altLang="ko-KR" sz="1400" b="1" dirty="0">
                <a:latin typeface="바탕체" pitchFamily="17" charset="-127"/>
                <a:ea typeface="바탕체" pitchFamily="17" charset="-127"/>
              </a:rPr>
              <a:t> </a:t>
            </a:r>
            <a:r>
              <a:rPr lang="en-US" altLang="ko-KR" sz="1400" b="1" dirty="0" smtClean="0">
                <a:latin typeface="바탕체" pitchFamily="17" charset="-127"/>
                <a:ea typeface="바탕체" pitchFamily="17" charset="-127"/>
              </a:rPr>
              <a:t>ERR#: 0</a:t>
            </a:r>
            <a:endParaRPr lang="en-US" altLang="ko-KR" sz="1400" b="1" dirty="0">
              <a:latin typeface="바탕체" pitchFamily="17" charset="-127"/>
              <a:ea typeface="바탕체" pitchFamily="17" charset="-127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758825" y="1012031"/>
            <a:ext cx="5306765" cy="1978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>
              <a:lnSpc>
                <a:spcPct val="140000"/>
              </a:lnSpc>
            </a:pPr>
            <a:r>
              <a:rPr lang="en-US" altLang="ko-KR" sz="1050" b="1" dirty="0" smtClean="0">
                <a:ea typeface="나눔고딕" pitchFamily="50" charset="-127"/>
              </a:rPr>
              <a:t>4.2.3.7.  IP-OUT </a:t>
            </a:r>
            <a:r>
              <a:rPr lang="ko-KR" altLang="en-US" sz="1050" b="1" dirty="0" smtClean="0">
                <a:ea typeface="나눔고딕" pitchFamily="50" charset="-127"/>
              </a:rPr>
              <a:t>서브 메뉴  및  설정  항목 </a:t>
            </a:r>
            <a:r>
              <a:rPr lang="en-US" altLang="ko-KR" sz="1050" b="1" dirty="0" smtClean="0">
                <a:solidFill>
                  <a:schemeClr val="bg1">
                    <a:lumMod val="50000"/>
                  </a:schemeClr>
                </a:solidFill>
                <a:ea typeface="나눔고딕" pitchFamily="50" charset="-127"/>
              </a:rPr>
              <a:t>(*option)</a:t>
            </a:r>
            <a:endParaRPr lang="en-US" altLang="ko-KR" sz="1050" b="1" dirty="0">
              <a:solidFill>
                <a:schemeClr val="bg1">
                  <a:lumMod val="50000"/>
                </a:schemeClr>
              </a:solidFill>
              <a:ea typeface="나눔고딕" pitchFamily="50" charset="-127"/>
            </a:endParaRPr>
          </a:p>
        </p:txBody>
      </p:sp>
      <p:sp>
        <p:nvSpPr>
          <p:cNvPr id="13" name="슬라이드 번호 개체 틀 15"/>
          <p:cNvSpPr txBox="1">
            <a:spLocks/>
          </p:cNvSpPr>
          <p:nvPr/>
        </p:nvSpPr>
        <p:spPr>
          <a:xfrm>
            <a:off x="2509626" y="8582741"/>
            <a:ext cx="1527598" cy="481002"/>
          </a:xfrm>
          <a:prstGeom prst="rect">
            <a:avLst/>
          </a:prstGeom>
        </p:spPr>
        <p:txBody>
          <a:bodyPr vert="horz" lIns="89031" tIns="44515" rIns="89031" bIns="44515" rtlCol="0" anchor="ctr"/>
          <a:lstStyle/>
          <a:p>
            <a:pPr algn="ctr">
              <a:defRPr/>
            </a:pPr>
            <a:fld id="{C656618E-3C0E-4137-85B4-3A0BFE7A5F27}" type="slidenum">
              <a:rPr lang="ko-KR" altLang="en-US" sz="1000" smtClean="0">
                <a:latin typeface="Calibri" panose="020F0502020204030204" pitchFamily="34" charset="0"/>
              </a:rPr>
              <a:pPr algn="ctr">
                <a:defRPr/>
              </a:pPr>
              <a:t>22</a:t>
            </a:fld>
            <a:endParaRPr lang="ko-KR" altLang="en-US" sz="1000" dirty="0">
              <a:latin typeface="Calibri" panose="020F050202020403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50691" y="1580368"/>
            <a:ext cx="1450926" cy="6967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50691" y="3132574"/>
            <a:ext cx="1450926" cy="722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50693" y="2340486"/>
            <a:ext cx="1450924" cy="722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4" name="꺾인 연결선 23"/>
          <p:cNvCxnSpPr>
            <a:stCxn id="15" idx="3"/>
            <a:endCxn id="3074" idx="1"/>
          </p:cNvCxnSpPr>
          <p:nvPr/>
        </p:nvCxnSpPr>
        <p:spPr>
          <a:xfrm flipV="1">
            <a:off x="2775049" y="1928727"/>
            <a:ext cx="775642" cy="853342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꺾인 연결선 26"/>
          <p:cNvCxnSpPr>
            <a:stCxn id="15" idx="3"/>
            <a:endCxn id="3079" idx="1"/>
          </p:cNvCxnSpPr>
          <p:nvPr/>
        </p:nvCxnSpPr>
        <p:spPr>
          <a:xfrm flipV="1">
            <a:off x="2775049" y="2701808"/>
            <a:ext cx="775644" cy="80261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꺾인 연결선 29"/>
          <p:cNvCxnSpPr>
            <a:stCxn id="15" idx="3"/>
            <a:endCxn id="3076" idx="1"/>
          </p:cNvCxnSpPr>
          <p:nvPr/>
        </p:nvCxnSpPr>
        <p:spPr>
          <a:xfrm>
            <a:off x="2775049" y="2782069"/>
            <a:ext cx="775642" cy="711827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50693" y="6389439"/>
            <a:ext cx="1450924" cy="696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50691" y="7181527"/>
            <a:ext cx="1450925" cy="6922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50693" y="4013175"/>
            <a:ext cx="1450924" cy="7226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" name="Picture 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50693" y="4802699"/>
            <a:ext cx="1450926" cy="722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7" name="Picture 10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50691" y="5597351"/>
            <a:ext cx="1450928" cy="7226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8" name="꺾인 연결선 37"/>
          <p:cNvCxnSpPr>
            <a:stCxn id="15" idx="3"/>
            <a:endCxn id="35" idx="1"/>
          </p:cNvCxnSpPr>
          <p:nvPr/>
        </p:nvCxnSpPr>
        <p:spPr>
          <a:xfrm>
            <a:off x="2775049" y="2782069"/>
            <a:ext cx="775644" cy="1592428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꺾인 연결선 40"/>
          <p:cNvCxnSpPr>
            <a:stCxn id="15" idx="3"/>
            <a:endCxn id="36" idx="1"/>
          </p:cNvCxnSpPr>
          <p:nvPr/>
        </p:nvCxnSpPr>
        <p:spPr>
          <a:xfrm>
            <a:off x="2775049" y="2782069"/>
            <a:ext cx="775644" cy="2381952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꺾인 연결선 44"/>
          <p:cNvCxnSpPr>
            <a:stCxn id="15" idx="3"/>
            <a:endCxn id="37" idx="1"/>
          </p:cNvCxnSpPr>
          <p:nvPr/>
        </p:nvCxnSpPr>
        <p:spPr>
          <a:xfrm>
            <a:off x="2775049" y="2782069"/>
            <a:ext cx="775642" cy="3176605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꺾인 연결선 48"/>
          <p:cNvCxnSpPr>
            <a:stCxn id="15" idx="3"/>
            <a:endCxn id="33" idx="1"/>
          </p:cNvCxnSpPr>
          <p:nvPr/>
        </p:nvCxnSpPr>
        <p:spPr>
          <a:xfrm>
            <a:off x="2775049" y="2782069"/>
            <a:ext cx="775644" cy="3955728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꺾인 연결선 51"/>
          <p:cNvCxnSpPr>
            <a:stCxn id="15" idx="3"/>
            <a:endCxn id="34" idx="1"/>
          </p:cNvCxnSpPr>
          <p:nvPr/>
        </p:nvCxnSpPr>
        <p:spPr>
          <a:xfrm>
            <a:off x="2775049" y="2782069"/>
            <a:ext cx="775642" cy="4745560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980006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슬라이드 번호 개체 틀 15"/>
          <p:cNvSpPr txBox="1">
            <a:spLocks/>
          </p:cNvSpPr>
          <p:nvPr/>
        </p:nvSpPr>
        <p:spPr>
          <a:xfrm>
            <a:off x="2509626" y="8582741"/>
            <a:ext cx="1527598" cy="481002"/>
          </a:xfrm>
          <a:prstGeom prst="rect">
            <a:avLst/>
          </a:prstGeom>
        </p:spPr>
        <p:txBody>
          <a:bodyPr vert="horz" lIns="89031" tIns="44515" rIns="89031" bIns="44515" rtlCol="0" anchor="ctr"/>
          <a:lstStyle/>
          <a:p>
            <a:pPr algn="ctr">
              <a:defRPr/>
            </a:pPr>
            <a:fld id="{C656618E-3C0E-4137-85B4-3A0BFE7A5F27}" type="slidenum">
              <a:rPr lang="ko-KR" altLang="en-US" sz="1000" smtClean="0">
                <a:latin typeface="Calibri" panose="020F0502020204030204" pitchFamily="34" charset="0"/>
              </a:rPr>
              <a:pPr algn="ctr">
                <a:defRPr/>
              </a:pPr>
              <a:t>23</a:t>
            </a:fld>
            <a:endParaRPr lang="ko-KR" altLang="en-US" sz="1000" dirty="0">
              <a:latin typeface="Calibri" panose="020F0502020204030204" pitchFamily="34" charset="0"/>
            </a:endParaRPr>
          </a:p>
        </p:txBody>
      </p:sp>
      <p:graphicFrame>
        <p:nvGraphicFramePr>
          <p:cNvPr id="19" name="표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45543623"/>
              </p:ext>
            </p:extLst>
          </p:nvPr>
        </p:nvGraphicFramePr>
        <p:xfrm>
          <a:off x="327025" y="1505783"/>
          <a:ext cx="5715000" cy="473964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1905000"/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50" dirty="0" smtClean="0">
                          <a:latin typeface="+mn-lt"/>
                        </a:rPr>
                        <a:t>설정</a:t>
                      </a:r>
                      <a:endParaRPr lang="en-US" altLang="ko-KR" sz="1050" dirty="0" smtClean="0">
                        <a:latin typeface="+mn-lt"/>
                      </a:endParaRPr>
                    </a:p>
                    <a:p>
                      <a:pPr algn="ctr" latinLnBrk="1"/>
                      <a:r>
                        <a:rPr lang="ko-KR" altLang="en-US" sz="1050" dirty="0" smtClean="0">
                          <a:latin typeface="+mn-lt"/>
                        </a:rPr>
                        <a:t>위치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50" dirty="0" smtClean="0">
                          <a:latin typeface="+mn-lt"/>
                        </a:rPr>
                        <a:t>◀</a:t>
                      </a:r>
                      <a:r>
                        <a:rPr lang="en-US" altLang="ko-KR" sz="1050" dirty="0" smtClean="0">
                          <a:latin typeface="+mn-lt"/>
                        </a:rPr>
                        <a:t>,</a:t>
                      </a:r>
                      <a:r>
                        <a:rPr lang="ko-KR" altLang="en-US" sz="1050" dirty="0" smtClean="0">
                          <a:latin typeface="+mn-lt"/>
                        </a:rPr>
                        <a:t>▶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50" dirty="0" smtClean="0">
                          <a:latin typeface="+mn-lt"/>
                        </a:rPr>
                        <a:t>▲</a:t>
                      </a:r>
                      <a:r>
                        <a:rPr lang="en-US" altLang="ko-KR" sz="1050" dirty="0" smtClean="0">
                          <a:latin typeface="+mn-lt"/>
                        </a:rPr>
                        <a:t>,</a:t>
                      </a:r>
                      <a:r>
                        <a:rPr lang="ko-KR" altLang="en-US" sz="1050" dirty="0" smtClean="0">
                          <a:latin typeface="+mn-lt"/>
                        </a:rPr>
                        <a:t>▼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dirty="0" smtClean="0">
                          <a:latin typeface="+mn-lt"/>
                        </a:rPr>
                        <a:t>SET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dirty="0" smtClean="0">
                          <a:latin typeface="+mn-lt"/>
                        </a:rPr>
                        <a:t>ESC 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050" dirty="0" smtClean="0">
                          <a:latin typeface="+mn-lt"/>
                        </a:rPr>
                        <a:t>기능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dirty="0" smtClean="0">
                          <a:latin typeface="+mn-lt"/>
                        </a:rPr>
                        <a:t>IP-OUT</a:t>
                      </a:r>
                    </a:p>
                    <a:p>
                      <a:pPr algn="ctr" latinLnBrk="1"/>
                      <a:r>
                        <a:rPr lang="ko-KR" altLang="en-US" sz="1000" b="1" dirty="0" smtClean="0">
                          <a:latin typeface="+mn-lt"/>
                        </a:rPr>
                        <a:t>서브</a:t>
                      </a:r>
                      <a:endParaRPr lang="en-US" altLang="ko-KR" sz="1000" b="1" dirty="0" smtClean="0">
                        <a:latin typeface="+mn-lt"/>
                      </a:endParaRPr>
                    </a:p>
                    <a:p>
                      <a:pPr algn="ctr" latinLnBrk="1"/>
                      <a:r>
                        <a:rPr lang="ko-KR" altLang="en-US" sz="1000" b="1" dirty="0" smtClean="0">
                          <a:latin typeface="+mn-lt"/>
                        </a:rPr>
                        <a:t>메뉴</a:t>
                      </a:r>
                      <a:endParaRPr lang="ko-KR" altLang="en-US" sz="10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dirty="0" smtClean="0">
                          <a:latin typeface="+mn-lt"/>
                        </a:rPr>
                        <a:t>n/a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항목</a:t>
                      </a:r>
                      <a:endParaRPr lang="en-US" altLang="ko-KR" sz="1000" dirty="0" smtClean="0">
                        <a:latin typeface="+mn-lt"/>
                      </a:endParaRPr>
                    </a:p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이동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선택된 항목의 설정메뉴로 이동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메인 메뉴로 이동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dirty="0" smtClean="0">
                          <a:latin typeface="+mn-lt"/>
                        </a:rPr>
                        <a:t>OUT</a:t>
                      </a:r>
                      <a:endParaRPr lang="ko-KR" altLang="en-US" sz="10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dirty="0" smtClean="0">
                          <a:latin typeface="+mn-lt"/>
                        </a:rPr>
                        <a:t>n/a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선택 변경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선택 적용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서브 메뉴로 이동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900" b="0" dirty="0" smtClean="0"/>
                        <a:t>IP</a:t>
                      </a:r>
                      <a:r>
                        <a:rPr lang="en-US" altLang="ko-KR" sz="900" b="0" baseline="0" dirty="0" smtClean="0"/>
                        <a:t> </a:t>
                      </a:r>
                      <a:r>
                        <a:rPr lang="ko-KR" altLang="en-US" sz="900" b="0" baseline="0" dirty="0" smtClean="0"/>
                        <a:t>출력 기능 </a:t>
                      </a:r>
                      <a:r>
                        <a:rPr lang="en-US" altLang="ko-KR" sz="900" b="0" baseline="0" dirty="0" smtClean="0"/>
                        <a:t>Enable/Disable</a:t>
                      </a:r>
                      <a:endParaRPr lang="en-US" altLang="ko-KR" sz="900" b="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dirty="0" smtClean="0">
                          <a:latin typeface="+mn-lt"/>
                        </a:rPr>
                        <a:t>DST  IP ADDRESS</a:t>
                      </a:r>
                      <a:endParaRPr lang="ko-KR" altLang="en-US" sz="10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자릿수</a:t>
                      </a:r>
                      <a:endParaRPr lang="en-US" altLang="ko-KR" sz="1000" dirty="0" smtClean="0">
                        <a:latin typeface="+mn-lt"/>
                      </a:endParaRPr>
                    </a:p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이동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값 증가</a:t>
                      </a:r>
                      <a:r>
                        <a:rPr lang="en-US" altLang="ko-KR" sz="1000" dirty="0" smtClean="0">
                          <a:latin typeface="+mn-lt"/>
                        </a:rPr>
                        <a:t>/</a:t>
                      </a:r>
                    </a:p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값 감소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값 적용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서브 메뉴로 이동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 smtClean="0"/>
                        <a:t>출력 목적지 </a:t>
                      </a:r>
                      <a:r>
                        <a:rPr lang="en-US" altLang="ko-KR" sz="900" b="0" dirty="0" smtClean="0"/>
                        <a:t>IP </a:t>
                      </a:r>
                      <a:r>
                        <a:rPr lang="ko-KR" altLang="en-US" sz="900" b="0" dirty="0" smtClean="0"/>
                        <a:t>주소를 설정</a:t>
                      </a:r>
                      <a:endParaRPr lang="ko-KR" altLang="en-US" sz="900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dirty="0" smtClean="0">
                          <a:latin typeface="+mn-lt"/>
                        </a:rPr>
                        <a:t>DST UDP</a:t>
                      </a:r>
                      <a:r>
                        <a:rPr lang="en-US" altLang="ko-KR" sz="1000" b="1" baseline="0" dirty="0" smtClean="0">
                          <a:latin typeface="+mn-lt"/>
                        </a:rPr>
                        <a:t> PORT</a:t>
                      </a:r>
                      <a:endParaRPr lang="ko-KR" altLang="en-US" sz="10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자릿수</a:t>
                      </a:r>
                      <a:endParaRPr lang="en-US" altLang="ko-KR" sz="1000" dirty="0" smtClean="0">
                        <a:latin typeface="+mn-lt"/>
                      </a:endParaRPr>
                    </a:p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이동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값 증가</a:t>
                      </a:r>
                      <a:r>
                        <a:rPr lang="en-US" altLang="ko-KR" sz="1000" dirty="0" smtClean="0">
                          <a:latin typeface="+mn-lt"/>
                        </a:rPr>
                        <a:t>/</a:t>
                      </a:r>
                    </a:p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값 감소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값 적용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서브 메뉴로 이동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 smtClean="0"/>
                        <a:t>출력 목적지 </a:t>
                      </a:r>
                      <a:r>
                        <a:rPr lang="en-US" altLang="ko-KR" sz="900" b="0" dirty="0" smtClean="0"/>
                        <a:t>UDP </a:t>
                      </a:r>
                      <a:r>
                        <a:rPr lang="ko-KR" altLang="en-US" sz="900" b="0" dirty="0" smtClean="0"/>
                        <a:t>포트 번호를 설정</a:t>
                      </a:r>
                      <a:endParaRPr lang="en-US" altLang="ko-KR" sz="900" b="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dirty="0" smtClean="0">
                          <a:latin typeface="+mn-lt"/>
                        </a:rPr>
                        <a:t>HOST</a:t>
                      </a:r>
                      <a:r>
                        <a:rPr lang="en-US" altLang="ko-KR" sz="1000" b="1" baseline="0" dirty="0" smtClean="0">
                          <a:latin typeface="+mn-lt"/>
                        </a:rPr>
                        <a:t> IP ADDRESS</a:t>
                      </a:r>
                      <a:endParaRPr lang="ko-KR" altLang="en-US" sz="10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자릿수</a:t>
                      </a:r>
                      <a:endParaRPr lang="en-US" altLang="ko-KR" sz="1000" dirty="0" smtClean="0">
                        <a:latin typeface="+mn-lt"/>
                      </a:endParaRPr>
                    </a:p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이동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값 증가</a:t>
                      </a:r>
                      <a:r>
                        <a:rPr lang="en-US" altLang="ko-KR" sz="1000" dirty="0" smtClean="0">
                          <a:latin typeface="+mn-lt"/>
                        </a:rPr>
                        <a:t>/</a:t>
                      </a:r>
                    </a:p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값 감소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값 적용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서브 메뉴로 이동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900" b="0" dirty="0" smtClean="0"/>
                        <a:t>Host IP Address </a:t>
                      </a:r>
                      <a:r>
                        <a:rPr lang="ko-KR" altLang="en-US" sz="900" b="0" dirty="0" smtClean="0"/>
                        <a:t>를 선택</a:t>
                      </a:r>
                      <a:endParaRPr lang="en-US" altLang="ko-KR" sz="900" b="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dirty="0" smtClean="0">
                          <a:latin typeface="+mn-lt"/>
                        </a:rPr>
                        <a:t>HOST</a:t>
                      </a:r>
                      <a:r>
                        <a:rPr lang="en-US" altLang="ko-KR" sz="1000" b="1" baseline="0" dirty="0" smtClean="0">
                          <a:latin typeface="+mn-lt"/>
                        </a:rPr>
                        <a:t> SUBNET MASK</a:t>
                      </a:r>
                      <a:endParaRPr lang="ko-KR" altLang="en-US" sz="10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자릿수</a:t>
                      </a:r>
                      <a:endParaRPr lang="en-US" altLang="ko-KR" sz="1000" dirty="0" smtClean="0">
                        <a:latin typeface="+mn-lt"/>
                      </a:endParaRPr>
                    </a:p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이동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값 증가</a:t>
                      </a:r>
                      <a:r>
                        <a:rPr lang="en-US" altLang="ko-KR" sz="1000" dirty="0" smtClean="0">
                          <a:latin typeface="+mn-lt"/>
                        </a:rPr>
                        <a:t>/</a:t>
                      </a:r>
                    </a:p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값 감소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890306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smtClean="0">
                          <a:latin typeface="+mn-lt"/>
                        </a:rPr>
                        <a:t>값 적용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서브 메뉴로 이동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900" b="0" dirty="0" smtClean="0"/>
                        <a:t>Host Subnet Mask </a:t>
                      </a:r>
                      <a:r>
                        <a:rPr lang="ko-KR" altLang="en-US" sz="900" b="0" dirty="0" smtClean="0"/>
                        <a:t>를 선택</a:t>
                      </a:r>
                      <a:endParaRPr lang="en-US" altLang="ko-KR" sz="900" b="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dirty="0" smtClean="0">
                          <a:latin typeface="+mn-lt"/>
                        </a:rPr>
                        <a:t>HOST</a:t>
                      </a:r>
                      <a:r>
                        <a:rPr lang="en-US" altLang="ko-KR" sz="1000" b="1" baseline="0" dirty="0" smtClean="0">
                          <a:latin typeface="+mn-lt"/>
                        </a:rPr>
                        <a:t> GATE</a:t>
                      </a:r>
                    </a:p>
                    <a:p>
                      <a:pPr algn="ctr" latinLnBrk="1"/>
                      <a:r>
                        <a:rPr lang="en-US" altLang="ko-KR" sz="1000" b="1" baseline="0" dirty="0" smtClean="0">
                          <a:latin typeface="+mn-lt"/>
                        </a:rPr>
                        <a:t>WAY</a:t>
                      </a:r>
                      <a:endParaRPr lang="ko-KR" altLang="en-US" sz="10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자릿수</a:t>
                      </a:r>
                      <a:endParaRPr lang="en-US" altLang="ko-KR" sz="1000" dirty="0" smtClean="0">
                        <a:latin typeface="+mn-lt"/>
                      </a:endParaRPr>
                    </a:p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이동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값 증가</a:t>
                      </a:r>
                      <a:r>
                        <a:rPr lang="en-US" altLang="ko-KR" sz="1000" dirty="0" smtClean="0">
                          <a:latin typeface="+mn-lt"/>
                        </a:rPr>
                        <a:t>/</a:t>
                      </a:r>
                    </a:p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값 감소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890306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smtClean="0">
                          <a:latin typeface="+mn-lt"/>
                        </a:rPr>
                        <a:t>값 적용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서브 메뉴로 이동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900" b="0" dirty="0" smtClean="0"/>
                        <a:t>Host Gateway Address </a:t>
                      </a:r>
                      <a:r>
                        <a:rPr lang="ko-KR" altLang="en-US" sz="900" b="0" dirty="0" smtClean="0"/>
                        <a:t>를 선택</a:t>
                      </a:r>
                      <a:endParaRPr lang="en-US" altLang="ko-KR" sz="900" b="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dirty="0" smtClean="0">
                          <a:latin typeface="+mn-lt"/>
                        </a:rPr>
                        <a:t>HOST MAC ADDR</a:t>
                      </a:r>
                      <a:endParaRPr lang="ko-KR" altLang="en-US" sz="10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smtClean="0">
                          <a:latin typeface="+mn-lt"/>
                        </a:rPr>
                        <a:t>n/a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dirty="0" smtClean="0">
                          <a:latin typeface="+mn-lt"/>
                        </a:rPr>
                        <a:t>n/a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서브 메뉴로 이동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서브 메뉴로 이동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 smtClean="0"/>
                        <a:t>장비의 </a:t>
                      </a:r>
                      <a:r>
                        <a:rPr lang="en-US" altLang="ko-KR" sz="900" b="0" dirty="0" smtClean="0"/>
                        <a:t>MAC Address </a:t>
                      </a:r>
                      <a:r>
                        <a:rPr lang="ko-KR" altLang="en-US" sz="900" b="0" dirty="0" smtClean="0"/>
                        <a:t>를 확인</a:t>
                      </a:r>
                      <a:r>
                        <a:rPr lang="en-US" altLang="ko-KR" sz="900" b="0" dirty="0" smtClean="0"/>
                        <a:t>.</a:t>
                      </a:r>
                      <a:endParaRPr lang="en-US" altLang="ko-KR" sz="900" b="0" baseline="0" dirty="0" smtClean="0"/>
                    </a:p>
                    <a:p>
                      <a:pPr algn="l" latinLnBrk="1"/>
                      <a:r>
                        <a:rPr lang="en-US" altLang="ko-KR" sz="900" b="0" baseline="0" dirty="0" smtClean="0"/>
                        <a:t>(</a:t>
                      </a:r>
                      <a:r>
                        <a:rPr lang="ko-KR" altLang="en-US" sz="900" b="0" baseline="0" dirty="0" smtClean="0"/>
                        <a:t>수정은 불가</a:t>
                      </a:r>
                      <a:r>
                        <a:rPr lang="en-US" altLang="ko-KR" sz="900" b="0" baseline="0" dirty="0" smtClean="0"/>
                        <a:t>.)</a:t>
                      </a:r>
                      <a:endParaRPr lang="en-US" altLang="ko-KR" sz="900" b="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dirty="0" smtClean="0">
                          <a:latin typeface="+mn-lt"/>
                        </a:rPr>
                        <a:t>ERR#</a:t>
                      </a:r>
                      <a:endParaRPr lang="ko-KR" altLang="en-US" sz="10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890306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smtClean="0">
                          <a:latin typeface="+mn-lt"/>
                        </a:rPr>
                        <a:t>n/a</a:t>
                      </a:r>
                      <a:endParaRPr lang="ko-KR" altLang="en-US" sz="1000" dirty="0" smtClean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선택 변경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890306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smtClean="0">
                          <a:latin typeface="+mn-lt"/>
                        </a:rPr>
                        <a:t>선택 적용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서브 메뉴로 이동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900" b="0" dirty="0" smtClean="0"/>
                        <a:t>CLEAR </a:t>
                      </a:r>
                      <a:r>
                        <a:rPr lang="ko-KR" altLang="en-US" sz="900" b="0" dirty="0" smtClean="0"/>
                        <a:t>선택 시</a:t>
                      </a:r>
                      <a:r>
                        <a:rPr lang="en-US" altLang="ko-KR" sz="900" b="0" dirty="0" smtClean="0"/>
                        <a:t>, </a:t>
                      </a:r>
                      <a:r>
                        <a:rPr lang="ko-KR" altLang="en-US" sz="900" b="0" dirty="0" smtClean="0"/>
                        <a:t>모니터링용 출력 오류 카운터를 초기화 시킴</a:t>
                      </a:r>
                      <a:r>
                        <a:rPr lang="en-US" altLang="ko-KR" sz="900" b="0" dirty="0" smtClean="0"/>
                        <a:t>.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722228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758825" y="1532036"/>
            <a:ext cx="2016224" cy="95410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latin typeface="바탕체" pitchFamily="17" charset="-127"/>
                <a:ea typeface="바탕체" pitchFamily="17" charset="-127"/>
              </a:rPr>
              <a:t>&gt;&gt;     SYSTEM     &lt;&lt;</a:t>
            </a:r>
          </a:p>
          <a:p>
            <a:r>
              <a:rPr lang="en-US" altLang="ko-KR" sz="1400" b="1" dirty="0" smtClean="0">
                <a:latin typeface="바탕체" pitchFamily="17" charset="-127"/>
                <a:ea typeface="바탕체" pitchFamily="17" charset="-127"/>
              </a:rPr>
              <a:t>&gt;VERSION: 1v00C</a:t>
            </a:r>
          </a:p>
          <a:p>
            <a:r>
              <a:rPr lang="en-US" altLang="ko-KR" sz="1400" b="1" dirty="0" smtClean="0">
                <a:latin typeface="바탕체" pitchFamily="17" charset="-127"/>
                <a:ea typeface="바탕체" pitchFamily="17" charset="-127"/>
              </a:rPr>
              <a:t> LOAD DEFAULT</a:t>
            </a:r>
          </a:p>
          <a:p>
            <a:r>
              <a:rPr lang="en-US" altLang="ko-KR" sz="1400" b="1" dirty="0">
                <a:latin typeface="바탕체" pitchFamily="17" charset="-127"/>
                <a:ea typeface="바탕체" pitchFamily="17" charset="-127"/>
              </a:rPr>
              <a:t> </a:t>
            </a:r>
            <a:r>
              <a:rPr lang="en-US" altLang="ko-KR" sz="1400" b="1" dirty="0" smtClean="0">
                <a:latin typeface="바탕체" pitchFamily="17" charset="-127"/>
                <a:ea typeface="바탕체" pitchFamily="17" charset="-127"/>
              </a:rPr>
              <a:t>RESET</a:t>
            </a:r>
            <a:endParaRPr lang="en-US" altLang="ko-KR" sz="1400" b="1" dirty="0">
              <a:latin typeface="바탕체" pitchFamily="17" charset="-127"/>
              <a:ea typeface="바탕체" pitchFamily="17" charset="-127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758825" y="1012031"/>
            <a:ext cx="5306765" cy="2262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>
              <a:lnSpc>
                <a:spcPct val="140000"/>
              </a:lnSpc>
            </a:pPr>
            <a:r>
              <a:rPr lang="en-US" altLang="ko-KR" sz="1050" b="1" dirty="0" smtClean="0">
                <a:ea typeface="나눔고딕" pitchFamily="50" charset="-127"/>
              </a:rPr>
              <a:t>4.2.3.8.  SYSTEM </a:t>
            </a:r>
            <a:r>
              <a:rPr lang="ko-KR" altLang="en-US" sz="1050" b="1" dirty="0" smtClean="0">
                <a:ea typeface="나눔고딕" pitchFamily="50" charset="-127"/>
              </a:rPr>
              <a:t>서브 메뉴  및  설정  항목</a:t>
            </a:r>
            <a:endParaRPr lang="en-US" altLang="ko-KR" sz="1050" b="1" dirty="0">
              <a:ea typeface="나눔고딕" pitchFamily="50" charset="-127"/>
            </a:endParaRPr>
          </a:p>
        </p:txBody>
      </p:sp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22451106"/>
              </p:ext>
            </p:extLst>
          </p:nvPr>
        </p:nvGraphicFramePr>
        <p:xfrm>
          <a:off x="321097" y="4473639"/>
          <a:ext cx="5715000" cy="227584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1905000"/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50" dirty="0" smtClean="0">
                          <a:latin typeface="+mn-lt"/>
                        </a:rPr>
                        <a:t>설정</a:t>
                      </a:r>
                      <a:endParaRPr lang="en-US" altLang="ko-KR" sz="1050" dirty="0" smtClean="0">
                        <a:latin typeface="+mn-lt"/>
                      </a:endParaRPr>
                    </a:p>
                    <a:p>
                      <a:pPr algn="ctr" latinLnBrk="1"/>
                      <a:r>
                        <a:rPr lang="ko-KR" altLang="en-US" sz="1050" dirty="0" smtClean="0">
                          <a:latin typeface="+mn-lt"/>
                        </a:rPr>
                        <a:t>위치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50" dirty="0" smtClean="0">
                          <a:latin typeface="+mn-lt"/>
                        </a:rPr>
                        <a:t>◀</a:t>
                      </a:r>
                      <a:r>
                        <a:rPr lang="en-US" altLang="ko-KR" sz="1050" dirty="0" smtClean="0">
                          <a:latin typeface="+mn-lt"/>
                        </a:rPr>
                        <a:t>,</a:t>
                      </a:r>
                      <a:r>
                        <a:rPr lang="ko-KR" altLang="en-US" sz="1050" dirty="0" smtClean="0">
                          <a:latin typeface="+mn-lt"/>
                        </a:rPr>
                        <a:t>▶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50" dirty="0" smtClean="0">
                          <a:latin typeface="+mn-lt"/>
                        </a:rPr>
                        <a:t>▲</a:t>
                      </a:r>
                      <a:r>
                        <a:rPr lang="en-US" altLang="ko-KR" sz="1050" dirty="0" smtClean="0">
                          <a:latin typeface="+mn-lt"/>
                        </a:rPr>
                        <a:t>,</a:t>
                      </a:r>
                      <a:r>
                        <a:rPr lang="ko-KR" altLang="en-US" sz="1050" dirty="0" smtClean="0">
                          <a:latin typeface="+mn-lt"/>
                        </a:rPr>
                        <a:t>▼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dirty="0" smtClean="0">
                          <a:latin typeface="+mn-lt"/>
                        </a:rPr>
                        <a:t>SET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dirty="0" smtClean="0">
                          <a:latin typeface="+mn-lt"/>
                        </a:rPr>
                        <a:t>ESC 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050" dirty="0" smtClean="0">
                          <a:latin typeface="+mn-lt"/>
                        </a:rPr>
                        <a:t>기능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dirty="0" smtClean="0">
                          <a:latin typeface="+mn-lt"/>
                        </a:rPr>
                        <a:t>SYSTEM</a:t>
                      </a:r>
                    </a:p>
                    <a:p>
                      <a:pPr algn="ctr" latinLnBrk="1"/>
                      <a:r>
                        <a:rPr lang="ko-KR" altLang="en-US" sz="1000" b="1" dirty="0" smtClean="0">
                          <a:latin typeface="+mn-lt"/>
                        </a:rPr>
                        <a:t>서브</a:t>
                      </a:r>
                      <a:endParaRPr lang="en-US" altLang="ko-KR" sz="1000" b="1" dirty="0" smtClean="0">
                        <a:latin typeface="+mn-lt"/>
                      </a:endParaRPr>
                    </a:p>
                    <a:p>
                      <a:pPr algn="ctr" latinLnBrk="1"/>
                      <a:r>
                        <a:rPr lang="ko-KR" altLang="en-US" sz="1000" b="1" dirty="0" smtClean="0">
                          <a:latin typeface="+mn-lt"/>
                        </a:rPr>
                        <a:t>메뉴</a:t>
                      </a:r>
                      <a:endParaRPr lang="ko-KR" altLang="en-US" sz="10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dirty="0" smtClean="0">
                          <a:latin typeface="+mn-lt"/>
                        </a:rPr>
                        <a:t>n/a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항목</a:t>
                      </a:r>
                      <a:endParaRPr lang="en-US" altLang="ko-KR" sz="1000" dirty="0" smtClean="0">
                        <a:latin typeface="+mn-lt"/>
                      </a:endParaRPr>
                    </a:p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이동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선택된 항목의 설정메뉴로 이동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메인 메뉴로 이동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dirty="0" smtClean="0">
                          <a:latin typeface="+mn-lt"/>
                        </a:rPr>
                        <a:t>VERSION</a:t>
                      </a:r>
                      <a:endParaRPr lang="ko-KR" altLang="en-US" sz="10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dirty="0" smtClean="0">
                          <a:latin typeface="+mn-lt"/>
                        </a:rPr>
                        <a:t>n/a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dirty="0" smtClean="0">
                          <a:latin typeface="+mn-lt"/>
                        </a:rPr>
                        <a:t>n/a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dirty="0" smtClean="0">
                          <a:latin typeface="+mn-lt"/>
                        </a:rPr>
                        <a:t>n/a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dirty="0" smtClean="0">
                          <a:latin typeface="+mn-lt"/>
                        </a:rPr>
                        <a:t>n/a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장비</a:t>
                      </a:r>
                      <a:r>
                        <a:rPr lang="en-US" altLang="ko-KR" sz="1000" baseline="0" dirty="0" smtClean="0">
                          <a:latin typeface="+mn-lt"/>
                        </a:rPr>
                        <a:t> </a:t>
                      </a:r>
                      <a:r>
                        <a:rPr lang="ko-KR" altLang="en-US" sz="1000" baseline="0" dirty="0" smtClean="0">
                          <a:latin typeface="+mn-lt"/>
                        </a:rPr>
                        <a:t>버전 표시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dirty="0" smtClean="0">
                          <a:latin typeface="+mn-lt"/>
                        </a:rPr>
                        <a:t>LOAD</a:t>
                      </a:r>
                    </a:p>
                    <a:p>
                      <a:pPr algn="ctr" latinLnBrk="1"/>
                      <a:r>
                        <a:rPr lang="en-US" altLang="ko-KR" sz="1000" b="1" dirty="0" smtClean="0">
                          <a:latin typeface="+mn-lt"/>
                        </a:rPr>
                        <a:t>DEFAULT</a:t>
                      </a:r>
                      <a:endParaRPr lang="ko-KR" altLang="en-US" sz="10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dirty="0" smtClean="0">
                          <a:latin typeface="+mn-lt"/>
                        </a:rPr>
                        <a:t>n/a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항목</a:t>
                      </a:r>
                      <a:endParaRPr lang="en-US" altLang="ko-KR" sz="1000" dirty="0" smtClean="0">
                        <a:latin typeface="+mn-lt"/>
                      </a:endParaRPr>
                    </a:p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이동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선택 적용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서브 메뉴로 이동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/>
                        <a:t>출력 주파수 설정</a:t>
                      </a:r>
                      <a:endParaRPr lang="en-US" altLang="ko-KR" sz="1000" dirty="0" smtClean="0"/>
                    </a:p>
                    <a:p>
                      <a:pPr algn="l" latinLnBrk="1"/>
                      <a:r>
                        <a:rPr lang="en-US" altLang="ko-KR" sz="1000" baseline="0" dirty="0" smtClean="0"/>
                        <a:t>- </a:t>
                      </a:r>
                      <a:r>
                        <a:rPr lang="ko-KR" altLang="en-US" sz="1000" baseline="0" dirty="0" smtClean="0"/>
                        <a:t>케이블 채널 번호 입력</a:t>
                      </a:r>
                      <a:endParaRPr lang="ko-KR" altLang="en-US" sz="1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dirty="0" smtClean="0">
                          <a:latin typeface="+mn-lt"/>
                        </a:rPr>
                        <a:t>RESET</a:t>
                      </a:r>
                      <a:endParaRPr lang="ko-KR" altLang="en-US" sz="10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dirty="0" smtClean="0">
                          <a:latin typeface="+mn-lt"/>
                        </a:rPr>
                        <a:t>n/a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항목</a:t>
                      </a:r>
                      <a:endParaRPr lang="en-US" altLang="ko-KR" sz="1000" dirty="0" smtClean="0">
                        <a:latin typeface="+mn-lt"/>
                      </a:endParaRPr>
                    </a:p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이동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선택 적용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>
                          <a:latin typeface="+mn-lt"/>
                        </a:rPr>
                        <a:t>서브 메뉴로 이동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smtClean="0"/>
                        <a:t>출력 파워 설정</a:t>
                      </a:r>
                      <a:endParaRPr lang="en-US" altLang="ko-KR" sz="1000" dirty="0" smtClean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7" name="Picture 16" descr="D:\01-업무관련\(1프로젝트)EN3\메뉴얼\이미지\그림2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02025" y="1545431"/>
            <a:ext cx="1429394" cy="686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 descr="D:\01-업무관련\(1프로젝트)EN3\메뉴얼\이미지\그림2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02025" y="2307431"/>
            <a:ext cx="1429394" cy="686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슬라이드 번호 개체 틀 15"/>
          <p:cNvSpPr txBox="1">
            <a:spLocks/>
          </p:cNvSpPr>
          <p:nvPr/>
        </p:nvSpPr>
        <p:spPr>
          <a:xfrm>
            <a:off x="2509626" y="8582741"/>
            <a:ext cx="1527598" cy="481002"/>
          </a:xfrm>
          <a:prstGeom prst="rect">
            <a:avLst/>
          </a:prstGeom>
        </p:spPr>
        <p:txBody>
          <a:bodyPr vert="horz" lIns="89031" tIns="44515" rIns="89031" bIns="44515" rtlCol="0" anchor="ctr"/>
          <a:lstStyle/>
          <a:p>
            <a:pPr algn="ctr">
              <a:defRPr/>
            </a:pPr>
            <a:fld id="{C656618E-3C0E-4137-85B4-3A0BFE7A5F27}" type="slidenum">
              <a:rPr lang="ko-KR" altLang="en-US" sz="1000" smtClean="0">
                <a:latin typeface="Calibri" panose="020F0502020204030204" pitchFamily="34" charset="0"/>
              </a:rPr>
              <a:pPr algn="ctr">
                <a:defRPr/>
              </a:pPr>
              <a:t>24</a:t>
            </a:fld>
            <a:endParaRPr lang="ko-KR" altLang="en-US" sz="1000" dirty="0">
              <a:latin typeface="Calibri" panose="020F0502020204030204" pitchFamily="34" charset="0"/>
            </a:endParaRPr>
          </a:p>
        </p:txBody>
      </p:sp>
      <p:cxnSp>
        <p:nvCxnSpPr>
          <p:cNvPr id="10" name="꺾인 연결선 9"/>
          <p:cNvCxnSpPr>
            <a:stCxn id="16" idx="3"/>
            <a:endCxn id="17" idx="1"/>
          </p:cNvCxnSpPr>
          <p:nvPr/>
        </p:nvCxnSpPr>
        <p:spPr>
          <a:xfrm flipV="1">
            <a:off x="2775049" y="1888913"/>
            <a:ext cx="726976" cy="120177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꺾인 연결선 12"/>
          <p:cNvCxnSpPr>
            <a:stCxn id="16" idx="3"/>
            <a:endCxn id="18" idx="1"/>
          </p:cNvCxnSpPr>
          <p:nvPr/>
        </p:nvCxnSpPr>
        <p:spPr>
          <a:xfrm>
            <a:off x="2775049" y="2009090"/>
            <a:ext cx="726976" cy="641823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65457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/>
          <p:nvPr/>
        </p:nvSpPr>
        <p:spPr>
          <a:xfrm>
            <a:off x="758825" y="1351096"/>
            <a:ext cx="5306765" cy="58331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>
              <a:lnSpc>
                <a:spcPct val="140000"/>
              </a:lnSpc>
            </a:pPr>
            <a:r>
              <a:rPr lang="en-US" altLang="ko-KR" sz="1050" b="1" dirty="0" smtClean="0">
                <a:ea typeface="나눔고딕" pitchFamily="50" charset="-127"/>
              </a:rPr>
              <a:t>A.1.  PC GUI S/W </a:t>
            </a:r>
            <a:r>
              <a:rPr lang="ko-KR" altLang="en-US" sz="1050" b="1" dirty="0" smtClean="0">
                <a:ea typeface="나눔고딕" pitchFamily="50" charset="-127"/>
              </a:rPr>
              <a:t>제품 연결</a:t>
            </a:r>
            <a:endParaRPr lang="en-US" altLang="ko-KR" sz="1050" b="1" dirty="0">
              <a:ea typeface="나눔고딕" pitchFamily="50" charset="-127"/>
            </a:endParaRPr>
          </a:p>
          <a:p>
            <a:pPr marL="0" lvl="1">
              <a:lnSpc>
                <a:spcPct val="140000"/>
              </a:lnSpc>
            </a:pPr>
            <a:r>
              <a:rPr lang="en-US" altLang="ko-KR" sz="1050" dirty="0" smtClean="0">
                <a:ea typeface="나눔고딕" pitchFamily="50" charset="-127"/>
              </a:rPr>
              <a:t>PC GUI S/W</a:t>
            </a:r>
            <a:r>
              <a:rPr lang="ko-KR" altLang="en-US" sz="1050" dirty="0" smtClean="0">
                <a:ea typeface="나눔고딕" pitchFamily="50" charset="-127"/>
              </a:rPr>
              <a:t>는 </a:t>
            </a:r>
            <a:r>
              <a:rPr lang="en-US" altLang="ko-KR" sz="1050" dirty="0" smtClean="0">
                <a:ea typeface="나눔고딕" pitchFamily="50" charset="-127"/>
              </a:rPr>
              <a:t>USB </a:t>
            </a:r>
            <a:r>
              <a:rPr lang="ko-KR" altLang="en-US" sz="1050" dirty="0" smtClean="0">
                <a:ea typeface="나눔고딕" pitchFamily="50" charset="-127"/>
              </a:rPr>
              <a:t>포트를 통하여 연결합니다</a:t>
            </a:r>
            <a:r>
              <a:rPr lang="en-US" altLang="ko-KR" sz="1050" dirty="0" smtClean="0">
                <a:ea typeface="나눔고딕" pitchFamily="50" charset="-127"/>
              </a:rPr>
              <a:t>.</a:t>
            </a:r>
          </a:p>
          <a:p>
            <a:pPr marL="0" lvl="1">
              <a:lnSpc>
                <a:spcPct val="140000"/>
              </a:lnSpc>
            </a:pPr>
            <a:endParaRPr lang="en-US" altLang="ko-KR" sz="1050" b="1" dirty="0" smtClean="0">
              <a:ea typeface="나눔고딕" pitchFamily="50" charset="-127"/>
            </a:endParaRPr>
          </a:p>
          <a:p>
            <a:pPr marL="0" lvl="1">
              <a:lnSpc>
                <a:spcPct val="140000"/>
              </a:lnSpc>
            </a:pPr>
            <a:endParaRPr lang="en-US" altLang="ko-KR" sz="1050" b="1" dirty="0">
              <a:ea typeface="나눔고딕" pitchFamily="50" charset="-127"/>
            </a:endParaRPr>
          </a:p>
          <a:p>
            <a:pPr marL="0" lvl="1">
              <a:lnSpc>
                <a:spcPct val="140000"/>
              </a:lnSpc>
            </a:pPr>
            <a:endParaRPr lang="en-US" altLang="ko-KR" sz="1050" b="1" dirty="0" smtClean="0">
              <a:ea typeface="나눔고딕" pitchFamily="50" charset="-127"/>
            </a:endParaRPr>
          </a:p>
          <a:p>
            <a:pPr marL="0" lvl="1">
              <a:lnSpc>
                <a:spcPct val="140000"/>
              </a:lnSpc>
            </a:pPr>
            <a:endParaRPr lang="en-US" altLang="ko-KR" sz="1050" b="1" dirty="0">
              <a:ea typeface="나눔고딕" pitchFamily="50" charset="-127"/>
            </a:endParaRPr>
          </a:p>
          <a:p>
            <a:pPr marL="0" lvl="1">
              <a:lnSpc>
                <a:spcPct val="140000"/>
              </a:lnSpc>
            </a:pPr>
            <a:endParaRPr lang="en-US" altLang="ko-KR" sz="1050" b="1" dirty="0" smtClean="0">
              <a:ea typeface="나눔고딕" pitchFamily="50" charset="-127"/>
            </a:endParaRPr>
          </a:p>
          <a:p>
            <a:pPr marL="0" lvl="1">
              <a:lnSpc>
                <a:spcPct val="140000"/>
              </a:lnSpc>
            </a:pPr>
            <a:endParaRPr lang="en-US" altLang="ko-KR" sz="1050" b="1" dirty="0">
              <a:ea typeface="나눔고딕" pitchFamily="50" charset="-127"/>
            </a:endParaRPr>
          </a:p>
          <a:p>
            <a:pPr marL="0" lvl="1">
              <a:lnSpc>
                <a:spcPct val="140000"/>
              </a:lnSpc>
            </a:pPr>
            <a:endParaRPr lang="en-US" altLang="ko-KR" sz="1050" b="1" dirty="0" smtClean="0">
              <a:ea typeface="나눔고딕" pitchFamily="50" charset="-127"/>
            </a:endParaRPr>
          </a:p>
          <a:p>
            <a:pPr marL="0" lvl="1">
              <a:lnSpc>
                <a:spcPct val="140000"/>
              </a:lnSpc>
            </a:pPr>
            <a:endParaRPr lang="en-US" altLang="ko-KR" sz="1050" b="1" dirty="0">
              <a:ea typeface="나눔고딕" pitchFamily="50" charset="-127"/>
            </a:endParaRPr>
          </a:p>
          <a:p>
            <a:pPr marL="0" lvl="1">
              <a:lnSpc>
                <a:spcPct val="140000"/>
              </a:lnSpc>
            </a:pPr>
            <a:endParaRPr lang="en-US" altLang="ko-KR" sz="1050" b="1" dirty="0" smtClean="0">
              <a:ea typeface="나눔고딕" pitchFamily="50" charset="-127"/>
            </a:endParaRPr>
          </a:p>
          <a:p>
            <a:pPr marL="0" lvl="1">
              <a:lnSpc>
                <a:spcPct val="140000"/>
              </a:lnSpc>
            </a:pPr>
            <a:endParaRPr lang="en-US" altLang="ko-KR" sz="1050" b="1" dirty="0">
              <a:ea typeface="나눔고딕" pitchFamily="50" charset="-127"/>
            </a:endParaRPr>
          </a:p>
          <a:p>
            <a:pPr marL="0" lvl="1">
              <a:lnSpc>
                <a:spcPct val="140000"/>
              </a:lnSpc>
            </a:pPr>
            <a:endParaRPr lang="en-US" altLang="ko-KR" sz="1050" b="1" dirty="0" smtClean="0">
              <a:ea typeface="나눔고딕" pitchFamily="50" charset="-127"/>
            </a:endParaRPr>
          </a:p>
          <a:p>
            <a:pPr marL="0" lvl="1">
              <a:lnSpc>
                <a:spcPct val="140000"/>
              </a:lnSpc>
            </a:pPr>
            <a:endParaRPr lang="en-US" altLang="ko-KR" sz="1050" b="1" dirty="0">
              <a:ea typeface="나눔고딕" pitchFamily="50" charset="-127"/>
            </a:endParaRPr>
          </a:p>
          <a:p>
            <a:pPr marL="0" lvl="1">
              <a:lnSpc>
                <a:spcPct val="150000"/>
              </a:lnSpc>
            </a:pPr>
            <a:endParaRPr lang="en-US" altLang="ko-KR" sz="1050" b="1" dirty="0" smtClean="0">
              <a:ea typeface="나눔고딕" pitchFamily="50" charset="-127"/>
            </a:endParaRPr>
          </a:p>
          <a:p>
            <a:pPr marL="0" lvl="1">
              <a:lnSpc>
                <a:spcPct val="150000"/>
              </a:lnSpc>
            </a:pPr>
            <a:r>
              <a:rPr lang="en-US" altLang="ko-KR" sz="1050" b="1" dirty="0" smtClean="0">
                <a:ea typeface="나눔고딕" pitchFamily="50" charset="-127"/>
              </a:rPr>
              <a:t>A.2. </a:t>
            </a:r>
            <a:r>
              <a:rPr lang="en-US" altLang="ko-KR" sz="1050" b="1" dirty="0">
                <a:ea typeface="나눔고딕" pitchFamily="50" charset="-127"/>
              </a:rPr>
              <a:t>PC GUI S/W </a:t>
            </a:r>
            <a:r>
              <a:rPr lang="ko-KR" altLang="en-US" sz="1050" b="1" dirty="0" smtClean="0">
                <a:ea typeface="나눔고딕" pitchFamily="50" charset="-127"/>
              </a:rPr>
              <a:t>드라이버 설치 및 확인</a:t>
            </a:r>
            <a:endParaRPr lang="en-US" altLang="ko-KR" sz="1050" b="1" dirty="0" smtClean="0">
              <a:ea typeface="나눔고딕" pitchFamily="50" charset="-127"/>
            </a:endParaRPr>
          </a:p>
          <a:p>
            <a:pPr marL="0" lvl="1">
              <a:lnSpc>
                <a:spcPct val="150000"/>
              </a:lnSpc>
            </a:pPr>
            <a:r>
              <a:rPr lang="en-US" altLang="ko-KR" sz="1050" dirty="0" smtClean="0">
                <a:ea typeface="나눔고딕" pitchFamily="50" charset="-127"/>
              </a:rPr>
              <a:t>PC</a:t>
            </a:r>
            <a:r>
              <a:rPr lang="ko-KR" altLang="en-US" sz="1050" dirty="0" smtClean="0">
                <a:ea typeface="나눔고딕" pitchFamily="50" charset="-127"/>
              </a:rPr>
              <a:t>와 제품</a:t>
            </a:r>
            <a:r>
              <a:rPr lang="ko-KR" altLang="en-US" sz="1050" dirty="0">
                <a:ea typeface="나눔고딕" pitchFamily="50" charset="-127"/>
              </a:rPr>
              <a:t>을 </a:t>
            </a:r>
            <a:r>
              <a:rPr lang="ko-KR" altLang="en-US" sz="1050" dirty="0" smtClean="0">
                <a:ea typeface="나눔고딕" pitchFamily="50" charset="-127"/>
              </a:rPr>
              <a:t>연결 시</a:t>
            </a:r>
            <a:r>
              <a:rPr lang="en-US" altLang="ko-KR" sz="1050" dirty="0" smtClean="0">
                <a:ea typeface="나눔고딕" pitchFamily="50" charset="-127"/>
              </a:rPr>
              <a:t>, </a:t>
            </a:r>
            <a:r>
              <a:rPr lang="ko-KR" altLang="en-US" sz="1050" dirty="0" smtClean="0">
                <a:ea typeface="나눔고딕" pitchFamily="50" charset="-127"/>
              </a:rPr>
              <a:t>다음 드라이버가 생성되는 지 확인</a:t>
            </a:r>
            <a:r>
              <a:rPr lang="en-US" altLang="ko-KR" sz="1050" dirty="0" smtClean="0">
                <a:ea typeface="나눔고딕" pitchFamily="50" charset="-127"/>
              </a:rPr>
              <a:t>. (COM</a:t>
            </a:r>
            <a:r>
              <a:rPr lang="ko-KR" altLang="en-US" sz="1050" dirty="0" smtClean="0">
                <a:ea typeface="나눔고딕" pitchFamily="50" charset="-127"/>
              </a:rPr>
              <a:t>숫자</a:t>
            </a:r>
            <a:r>
              <a:rPr lang="ko-KR" altLang="en-US" sz="1050" dirty="0">
                <a:ea typeface="나눔고딕" pitchFamily="50" charset="-127"/>
              </a:rPr>
              <a:t>는 </a:t>
            </a:r>
            <a:r>
              <a:rPr lang="ko-KR" altLang="en-US" sz="1050" dirty="0" smtClean="0">
                <a:ea typeface="나눔고딕" pitchFamily="50" charset="-127"/>
              </a:rPr>
              <a:t>달라질 수 있음</a:t>
            </a:r>
            <a:r>
              <a:rPr lang="en-US" altLang="ko-KR" sz="1050" dirty="0" smtClean="0">
                <a:ea typeface="나눔고딕" pitchFamily="50" charset="-127"/>
              </a:rPr>
              <a:t>.)</a:t>
            </a:r>
          </a:p>
          <a:p>
            <a:pPr marL="0" lvl="1">
              <a:lnSpc>
                <a:spcPct val="150000"/>
              </a:lnSpc>
            </a:pPr>
            <a:endParaRPr lang="en-US" altLang="ko-KR" sz="1050" dirty="0" smtClean="0">
              <a:ea typeface="나눔고딕" pitchFamily="50" charset="-127"/>
            </a:endParaRPr>
          </a:p>
          <a:p>
            <a:pPr marL="0" lvl="1">
              <a:lnSpc>
                <a:spcPct val="150000"/>
              </a:lnSpc>
            </a:pPr>
            <a:endParaRPr lang="en-US" altLang="ko-KR" sz="1050" dirty="0">
              <a:ea typeface="나눔고딕" pitchFamily="50" charset="-127"/>
            </a:endParaRPr>
          </a:p>
          <a:p>
            <a:pPr marL="0" lvl="1">
              <a:lnSpc>
                <a:spcPct val="150000"/>
              </a:lnSpc>
            </a:pPr>
            <a:endParaRPr lang="en-US" altLang="ko-KR" sz="1050" dirty="0" smtClean="0">
              <a:ea typeface="나눔고딕" pitchFamily="50" charset="-127"/>
            </a:endParaRPr>
          </a:p>
          <a:p>
            <a:pPr marL="0" lvl="1">
              <a:lnSpc>
                <a:spcPct val="150000"/>
              </a:lnSpc>
            </a:pPr>
            <a:endParaRPr lang="en-US" altLang="ko-KR" sz="1050" dirty="0">
              <a:ea typeface="나눔고딕" pitchFamily="50" charset="-127"/>
            </a:endParaRPr>
          </a:p>
          <a:p>
            <a:pPr marL="0" lvl="1">
              <a:lnSpc>
                <a:spcPct val="150000"/>
              </a:lnSpc>
            </a:pPr>
            <a:endParaRPr lang="en-US" altLang="ko-KR" sz="1050" dirty="0">
              <a:ea typeface="나눔고딕" pitchFamily="50" charset="-127"/>
            </a:endParaRPr>
          </a:p>
          <a:p>
            <a:pPr marL="0" lvl="1">
              <a:lnSpc>
                <a:spcPct val="150000"/>
              </a:lnSpc>
            </a:pPr>
            <a:r>
              <a:rPr lang="en-US" altLang="ko-KR" sz="1050" dirty="0" smtClean="0">
                <a:ea typeface="나눔고딕" pitchFamily="50" charset="-127"/>
              </a:rPr>
              <a:t>(*</a:t>
            </a:r>
            <a:r>
              <a:rPr lang="ko-KR" altLang="en-US" sz="1050" dirty="0" smtClean="0">
                <a:ea typeface="나눔고딕" pitchFamily="50" charset="-127"/>
              </a:rPr>
              <a:t>만약 자동으로 드라이버가 설치 되지 않는 다면</a:t>
            </a:r>
            <a:r>
              <a:rPr lang="en-US" altLang="ko-KR" sz="1050" dirty="0" smtClean="0">
                <a:ea typeface="나눔고딕" pitchFamily="50" charset="-127"/>
              </a:rPr>
              <a:t>, PC GUI S/W</a:t>
            </a:r>
            <a:r>
              <a:rPr lang="ko-KR" altLang="en-US" sz="1050" dirty="0" smtClean="0">
                <a:ea typeface="나눔고딕" pitchFamily="50" charset="-127"/>
              </a:rPr>
              <a:t>에 동봉된 </a:t>
            </a:r>
            <a:r>
              <a:rPr lang="en-US" altLang="ko-KR" sz="1050" dirty="0" smtClean="0">
                <a:ea typeface="나눔고딕" pitchFamily="50" charset="-127"/>
              </a:rPr>
              <a:t>CypressDriverInstaller.exe </a:t>
            </a:r>
            <a:r>
              <a:rPr lang="ko-KR" altLang="en-US" sz="1050" dirty="0" smtClean="0">
                <a:ea typeface="나눔고딕" pitchFamily="50" charset="-127"/>
              </a:rPr>
              <a:t>를 실행하여 드라이버를 설치합니다</a:t>
            </a:r>
            <a:r>
              <a:rPr lang="en-US" altLang="ko-KR" sz="1050" dirty="0" smtClean="0">
                <a:ea typeface="나눔고딕" pitchFamily="50" charset="-127"/>
              </a:rPr>
              <a:t>.)</a:t>
            </a:r>
            <a:endParaRPr lang="en-US" altLang="ko-KR" sz="1050" dirty="0">
              <a:ea typeface="나눔고딕" pitchFamily="50" charset="-127"/>
            </a:endParaRPr>
          </a:p>
          <a:p>
            <a:pPr marL="0" lvl="1">
              <a:lnSpc>
                <a:spcPct val="150000"/>
              </a:lnSpc>
            </a:pPr>
            <a:endParaRPr lang="en-US" altLang="ko-KR" sz="1050" b="1" dirty="0">
              <a:ea typeface="나눔고딕" pitchFamily="50" charset="-127"/>
            </a:endParaRP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8811"/>
          <a:stretch/>
        </p:blipFill>
        <p:spPr bwMode="auto">
          <a:xfrm>
            <a:off x="540982" y="2221613"/>
            <a:ext cx="4866043" cy="12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직사각형 10"/>
          <p:cNvSpPr/>
          <p:nvPr/>
        </p:nvSpPr>
        <p:spPr>
          <a:xfrm>
            <a:off x="3397801" y="2352241"/>
            <a:ext cx="464231" cy="980055"/>
          </a:xfrm>
          <a:prstGeom prst="rect">
            <a:avLst/>
          </a:prstGeom>
          <a:noFill/>
          <a:ln w="254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3151286" y="3694186"/>
            <a:ext cx="990600" cy="4001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ko-KR" altLang="en-US" sz="1000" dirty="0" smtClean="0"/>
              <a:t>제</a:t>
            </a:r>
            <a:r>
              <a:rPr lang="ko-KR" altLang="en-US" sz="1000" dirty="0"/>
              <a:t>어 </a:t>
            </a:r>
            <a:r>
              <a:rPr lang="en-US" altLang="ko-KR" sz="1000" dirty="0" smtClean="0"/>
              <a:t>PC</a:t>
            </a:r>
            <a:r>
              <a:rPr lang="ko-KR" altLang="en-US" sz="1000" dirty="0" smtClean="0"/>
              <a:t>와 </a:t>
            </a:r>
            <a:r>
              <a:rPr lang="en-US" altLang="ko-KR" sz="1000" dirty="0" smtClean="0"/>
              <a:t>USB </a:t>
            </a:r>
            <a:r>
              <a:rPr lang="ko-KR" altLang="en-US" sz="1000" dirty="0" smtClean="0"/>
              <a:t>연결</a:t>
            </a:r>
            <a:endParaRPr lang="en-US" altLang="ko-KR" sz="1000" dirty="0" smtClean="0"/>
          </a:p>
        </p:txBody>
      </p:sp>
      <p:cxnSp>
        <p:nvCxnSpPr>
          <p:cNvPr id="3" name="직선 화살표 연결선 2"/>
          <p:cNvCxnSpPr>
            <a:stCxn id="11" idx="2"/>
            <a:endCxn id="12" idx="0"/>
          </p:cNvCxnSpPr>
          <p:nvPr/>
        </p:nvCxnSpPr>
        <p:spPr>
          <a:xfrm>
            <a:off x="3629917" y="3332296"/>
            <a:ext cx="16669" cy="361890"/>
          </a:xfrm>
          <a:prstGeom prst="straightConnector1">
            <a:avLst/>
          </a:prstGeom>
          <a:ln w="19050">
            <a:solidFill>
              <a:schemeClr val="accent6">
                <a:lumMod val="75000"/>
              </a:schemeClr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그룹 3"/>
          <p:cNvGrpSpPr/>
          <p:nvPr/>
        </p:nvGrpSpPr>
        <p:grpSpPr>
          <a:xfrm>
            <a:off x="758825" y="5373705"/>
            <a:ext cx="3548743" cy="777991"/>
            <a:chOff x="758825" y="5187040"/>
            <a:chExt cx="3548743" cy="777991"/>
          </a:xfrm>
        </p:grpSpPr>
        <p:pic>
          <p:nvPicPr>
            <p:cNvPr id="6146" name="Picture 2" descr="D:\00-화면캡쳐\K-20150511-598497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6429" t="57450" r="18197" b="32761"/>
            <a:stretch/>
          </p:blipFill>
          <p:spPr bwMode="auto">
            <a:xfrm>
              <a:off x="758825" y="5187040"/>
              <a:ext cx="3548743" cy="7779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직사각형 15"/>
            <p:cNvSpPr/>
            <p:nvPr/>
          </p:nvSpPr>
          <p:spPr>
            <a:xfrm>
              <a:off x="1373058" y="5475514"/>
              <a:ext cx="2088599" cy="260917"/>
            </a:xfrm>
            <a:prstGeom prst="rect">
              <a:avLst/>
            </a:prstGeom>
            <a:noFill/>
            <a:ln w="254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301625" y="783431"/>
            <a:ext cx="594360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ko-KR" altLang="en-US" sz="2400" b="1" u="sng" dirty="0" smtClean="0">
                <a:latin typeface="Calibri" panose="020F0502020204030204" pitchFamily="34" charset="0"/>
              </a:rPr>
              <a:t>부록 </a:t>
            </a:r>
            <a:r>
              <a:rPr lang="en-US" altLang="ko-KR" sz="2400" b="1" u="sng" dirty="0" smtClean="0">
                <a:latin typeface="Calibri" panose="020F0502020204030204" pitchFamily="34" charset="0"/>
              </a:rPr>
              <a:t>A. PC GUI </a:t>
            </a:r>
            <a:r>
              <a:rPr lang="ko-KR" altLang="en-US" sz="2400" b="1" u="sng" dirty="0" smtClean="0">
                <a:latin typeface="Calibri" panose="020F0502020204030204" pitchFamily="34" charset="0"/>
              </a:rPr>
              <a:t>제어 </a:t>
            </a:r>
            <a:r>
              <a:rPr lang="en-US" altLang="ko-KR" sz="2400" b="1" u="sng" dirty="0" smtClean="0">
                <a:latin typeface="Calibri" panose="020F0502020204030204" pitchFamily="34" charset="0"/>
              </a:rPr>
              <a:t>S/W</a:t>
            </a:r>
            <a:endParaRPr lang="ko-KR" altLang="ko-KR" sz="2400" b="1" u="sng" dirty="0">
              <a:latin typeface="Calibri" panose="020F0502020204030204" pitchFamily="34" charset="0"/>
            </a:endParaRPr>
          </a:p>
        </p:txBody>
      </p:sp>
      <p:cxnSp>
        <p:nvCxnSpPr>
          <p:cNvPr id="6" name="직선 연결선 5"/>
          <p:cNvCxnSpPr/>
          <p:nvPr/>
        </p:nvCxnSpPr>
        <p:spPr>
          <a:xfrm>
            <a:off x="1597025" y="1164431"/>
            <a:ext cx="3352800" cy="0"/>
          </a:xfrm>
          <a:prstGeom prst="line">
            <a:avLst/>
          </a:prstGeom>
          <a:ln w="1905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슬라이드 번호 개체 틀 15"/>
          <p:cNvSpPr txBox="1">
            <a:spLocks/>
          </p:cNvSpPr>
          <p:nvPr/>
        </p:nvSpPr>
        <p:spPr>
          <a:xfrm>
            <a:off x="2509626" y="8582741"/>
            <a:ext cx="1527598" cy="481002"/>
          </a:xfrm>
          <a:prstGeom prst="rect">
            <a:avLst/>
          </a:prstGeom>
        </p:spPr>
        <p:txBody>
          <a:bodyPr vert="horz" lIns="89031" tIns="44515" rIns="89031" bIns="44515" rtlCol="0" anchor="ctr"/>
          <a:lstStyle/>
          <a:p>
            <a:pPr algn="ctr">
              <a:defRPr/>
            </a:pPr>
            <a:fld id="{C656618E-3C0E-4137-85B4-3A0BFE7A5F27}" type="slidenum">
              <a:rPr lang="ko-KR" altLang="en-US" sz="1000" smtClean="0">
                <a:latin typeface="Calibri" panose="020F0502020204030204" pitchFamily="34" charset="0"/>
              </a:rPr>
              <a:pPr algn="ctr">
                <a:defRPr/>
              </a:pPr>
              <a:t>25</a:t>
            </a:fld>
            <a:endParaRPr lang="ko-KR" altLang="en-US" sz="10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38258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00-화면캡쳐\K-20150811-52465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246" y="3526631"/>
            <a:ext cx="4498745" cy="3735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TextBox 32"/>
          <p:cNvSpPr txBox="1"/>
          <p:nvPr/>
        </p:nvSpPr>
        <p:spPr>
          <a:xfrm>
            <a:off x="758825" y="1164431"/>
            <a:ext cx="5306765" cy="31670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>
              <a:lnSpc>
                <a:spcPct val="140000"/>
              </a:lnSpc>
            </a:pPr>
            <a:r>
              <a:rPr lang="en-US" altLang="ko-KR" sz="1050" b="1" dirty="0" smtClean="0">
                <a:ea typeface="나눔고딕" pitchFamily="50" charset="-127"/>
              </a:rPr>
              <a:t>A.3</a:t>
            </a:r>
            <a:r>
              <a:rPr lang="en-US" altLang="ko-KR" sz="1050" b="1" dirty="0">
                <a:ea typeface="나눔고딕" pitchFamily="50" charset="-127"/>
              </a:rPr>
              <a:t>. PC GUI S/W </a:t>
            </a:r>
            <a:r>
              <a:rPr lang="ko-KR" altLang="en-US" sz="1050" b="1" dirty="0" smtClean="0">
                <a:ea typeface="나눔고딕" pitchFamily="50" charset="-127"/>
              </a:rPr>
              <a:t>연결 및 제어</a:t>
            </a:r>
            <a:endParaRPr lang="en-US" altLang="ko-KR" sz="1050" dirty="0" smtClean="0">
              <a:ea typeface="나눔고딕" pitchFamily="50" charset="-127"/>
            </a:endParaRPr>
          </a:p>
          <a:p>
            <a:pPr marL="0" lvl="1">
              <a:lnSpc>
                <a:spcPct val="140000"/>
              </a:lnSpc>
            </a:pPr>
            <a:endParaRPr lang="en-US" altLang="ko-KR" sz="1050" b="1" dirty="0" smtClean="0">
              <a:ea typeface="나눔고딕" pitchFamily="50" charset="-127"/>
            </a:endParaRPr>
          </a:p>
          <a:p>
            <a:pPr marL="0" lvl="1">
              <a:lnSpc>
                <a:spcPct val="140000"/>
              </a:lnSpc>
            </a:pPr>
            <a:endParaRPr lang="en-US" altLang="ko-KR" sz="1050" b="1" dirty="0">
              <a:ea typeface="나눔고딕" pitchFamily="50" charset="-127"/>
            </a:endParaRPr>
          </a:p>
          <a:p>
            <a:pPr marL="0" lvl="1">
              <a:lnSpc>
                <a:spcPct val="140000"/>
              </a:lnSpc>
            </a:pPr>
            <a:endParaRPr lang="en-US" altLang="ko-KR" sz="1050" b="1" dirty="0" smtClean="0">
              <a:ea typeface="나눔고딕" pitchFamily="50" charset="-127"/>
            </a:endParaRPr>
          </a:p>
          <a:p>
            <a:pPr marL="0" lvl="1">
              <a:lnSpc>
                <a:spcPct val="140000"/>
              </a:lnSpc>
            </a:pPr>
            <a:endParaRPr lang="en-US" altLang="ko-KR" sz="1050" b="1" dirty="0">
              <a:ea typeface="나눔고딕" pitchFamily="50" charset="-127"/>
            </a:endParaRPr>
          </a:p>
          <a:p>
            <a:pPr marL="0" lvl="1">
              <a:lnSpc>
                <a:spcPct val="140000"/>
              </a:lnSpc>
            </a:pPr>
            <a:endParaRPr lang="en-US" altLang="ko-KR" sz="1050" b="1" dirty="0" smtClean="0">
              <a:ea typeface="나눔고딕" pitchFamily="50" charset="-127"/>
            </a:endParaRPr>
          </a:p>
          <a:p>
            <a:pPr marL="0" lvl="1">
              <a:lnSpc>
                <a:spcPct val="140000"/>
              </a:lnSpc>
            </a:pPr>
            <a:endParaRPr lang="en-US" altLang="ko-KR" sz="1050" b="1" dirty="0">
              <a:ea typeface="나눔고딕" pitchFamily="50" charset="-127"/>
            </a:endParaRPr>
          </a:p>
          <a:p>
            <a:pPr marL="0" lvl="1">
              <a:lnSpc>
                <a:spcPct val="140000"/>
              </a:lnSpc>
            </a:pPr>
            <a:endParaRPr lang="en-US" altLang="ko-KR" sz="1050" b="1" dirty="0" smtClean="0">
              <a:ea typeface="나눔고딕" pitchFamily="50" charset="-127"/>
            </a:endParaRPr>
          </a:p>
          <a:p>
            <a:pPr marL="0" lvl="1">
              <a:lnSpc>
                <a:spcPct val="140000"/>
              </a:lnSpc>
            </a:pPr>
            <a:endParaRPr lang="en-US" altLang="ko-KR" sz="1050" b="1" dirty="0">
              <a:ea typeface="나눔고딕" pitchFamily="50" charset="-127"/>
            </a:endParaRPr>
          </a:p>
          <a:p>
            <a:pPr marL="0" lvl="1">
              <a:lnSpc>
                <a:spcPct val="140000"/>
              </a:lnSpc>
            </a:pPr>
            <a:endParaRPr lang="en-US" altLang="ko-KR" sz="1050" b="1" dirty="0" smtClean="0">
              <a:ea typeface="나눔고딕" pitchFamily="50" charset="-127"/>
            </a:endParaRPr>
          </a:p>
          <a:p>
            <a:pPr marL="0" lvl="1">
              <a:lnSpc>
                <a:spcPct val="140000"/>
              </a:lnSpc>
            </a:pPr>
            <a:endParaRPr lang="en-US" altLang="ko-KR" sz="1050" b="1" dirty="0">
              <a:ea typeface="나눔고딕" pitchFamily="50" charset="-127"/>
            </a:endParaRPr>
          </a:p>
          <a:p>
            <a:pPr marL="0" lvl="1">
              <a:lnSpc>
                <a:spcPct val="140000"/>
              </a:lnSpc>
            </a:pPr>
            <a:endParaRPr lang="en-US" altLang="ko-KR" sz="1050" b="1" dirty="0" smtClean="0">
              <a:ea typeface="나눔고딕" pitchFamily="50" charset="-127"/>
            </a:endParaRPr>
          </a:p>
          <a:p>
            <a:pPr marL="0" lvl="1">
              <a:lnSpc>
                <a:spcPct val="140000"/>
              </a:lnSpc>
            </a:pPr>
            <a:endParaRPr lang="en-US" altLang="ko-KR" sz="1050" b="1" dirty="0" smtClean="0">
              <a:ea typeface="나눔고딕" pitchFamily="50" charset="-127"/>
            </a:endParaRPr>
          </a:p>
          <a:p>
            <a:pPr marL="0" lvl="1">
              <a:lnSpc>
                <a:spcPct val="140000"/>
              </a:lnSpc>
            </a:pPr>
            <a:endParaRPr lang="en-US" altLang="ko-KR" sz="1050" b="1" dirty="0">
              <a:ea typeface="나눔고딕" pitchFamily="50" charset="-127"/>
            </a:endParaRPr>
          </a:p>
        </p:txBody>
      </p:sp>
      <p:pic>
        <p:nvPicPr>
          <p:cNvPr id="7170" name="Picture 2" descr="D:\00-화면캡쳐\K-20150511-60105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0000"/>
          <a:stretch/>
        </p:blipFill>
        <p:spPr bwMode="auto">
          <a:xfrm>
            <a:off x="788307" y="1621631"/>
            <a:ext cx="4484684" cy="1862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13" name="직선 화살표 연결선 12"/>
          <p:cNvCxnSpPr/>
          <p:nvPr/>
        </p:nvCxnSpPr>
        <p:spPr>
          <a:xfrm>
            <a:off x="2884714" y="2090057"/>
            <a:ext cx="236311" cy="542924"/>
          </a:xfrm>
          <a:prstGeom prst="straightConnector1">
            <a:avLst/>
          </a:prstGeom>
          <a:ln w="19050">
            <a:solidFill>
              <a:schemeClr val="accent6">
                <a:lumMod val="75000"/>
              </a:schemeClr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직선 화살표 연결선 14"/>
          <p:cNvCxnSpPr/>
          <p:nvPr/>
        </p:nvCxnSpPr>
        <p:spPr>
          <a:xfrm flipH="1">
            <a:off x="1901825" y="2046514"/>
            <a:ext cx="177346" cy="586467"/>
          </a:xfrm>
          <a:prstGeom prst="straightConnector1">
            <a:avLst/>
          </a:prstGeom>
          <a:ln w="19050">
            <a:solidFill>
              <a:schemeClr val="accent6">
                <a:lumMod val="75000"/>
              </a:schemeClr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1253753" y="2632981"/>
            <a:ext cx="1296144" cy="6001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ko-KR" altLang="en-US" sz="1100" dirty="0" smtClean="0">
                <a:ea typeface="바탕체" pitchFamily="17" charset="-127"/>
              </a:rPr>
              <a:t>장치관리자에</a:t>
            </a:r>
            <a:r>
              <a:rPr lang="ko-KR" altLang="en-US" sz="1100" dirty="0">
                <a:ea typeface="바탕체" pitchFamily="17" charset="-127"/>
              </a:rPr>
              <a:t>서 </a:t>
            </a:r>
            <a:r>
              <a:rPr lang="ko-KR" altLang="en-US" sz="1100" dirty="0" smtClean="0">
                <a:ea typeface="바탕체" pitchFamily="17" charset="-127"/>
              </a:rPr>
              <a:t>확인된 </a:t>
            </a:r>
            <a:r>
              <a:rPr lang="en-US" altLang="ko-KR" sz="1100" dirty="0" smtClean="0">
                <a:ea typeface="바탕체" pitchFamily="17" charset="-127"/>
              </a:rPr>
              <a:t>COM </a:t>
            </a:r>
            <a:r>
              <a:rPr lang="ko-KR" altLang="en-US" sz="1100" dirty="0" smtClean="0">
                <a:ea typeface="바탕체" pitchFamily="17" charset="-127"/>
              </a:rPr>
              <a:t>포트 선택</a:t>
            </a:r>
            <a:endParaRPr lang="ko-KR" altLang="en-US" sz="1100" dirty="0">
              <a:ea typeface="바탕체" pitchFamily="17" charset="-127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764135" y="2632981"/>
            <a:ext cx="1296144" cy="43088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100" dirty="0" smtClean="0">
                <a:ea typeface="바탕체" pitchFamily="17" charset="-127"/>
              </a:rPr>
              <a:t>Connect </a:t>
            </a:r>
            <a:r>
              <a:rPr lang="ko-KR" altLang="en-US" sz="1100" dirty="0" smtClean="0">
                <a:ea typeface="바탕체" pitchFamily="17" charset="-127"/>
              </a:rPr>
              <a:t>버튼 클릭 으로 연결</a:t>
            </a:r>
            <a:endParaRPr lang="ko-KR" altLang="en-US" sz="1100" dirty="0">
              <a:ea typeface="바탕체" pitchFamily="17" charset="-127"/>
            </a:endParaRPr>
          </a:p>
        </p:txBody>
      </p:sp>
      <p:cxnSp>
        <p:nvCxnSpPr>
          <p:cNvPr id="24" name="직선 화살표 연결선 23"/>
          <p:cNvCxnSpPr>
            <a:endCxn id="25" idx="0"/>
          </p:cNvCxnSpPr>
          <p:nvPr/>
        </p:nvCxnSpPr>
        <p:spPr>
          <a:xfrm>
            <a:off x="1253753" y="4331452"/>
            <a:ext cx="102315" cy="490579"/>
          </a:xfrm>
          <a:prstGeom prst="straightConnector1">
            <a:avLst/>
          </a:prstGeom>
          <a:ln w="19050">
            <a:solidFill>
              <a:schemeClr val="accent6">
                <a:lumMod val="75000"/>
              </a:schemeClr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886510" y="4822031"/>
            <a:ext cx="939115" cy="2616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ko-KR" altLang="en-US" sz="1100" smtClean="0">
                <a:ea typeface="바탕체" pitchFamily="17" charset="-127"/>
              </a:rPr>
              <a:t>설정값</a:t>
            </a:r>
            <a:r>
              <a:rPr lang="ko-KR" altLang="en-US" sz="1100" dirty="0" smtClean="0">
                <a:ea typeface="바탕체" pitchFamily="17" charset="-127"/>
              </a:rPr>
              <a:t> 읽기</a:t>
            </a:r>
            <a:endParaRPr lang="ko-KR" altLang="en-US" sz="1100" dirty="0">
              <a:ea typeface="바탕체" pitchFamily="17" charset="-127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978025" y="4822031"/>
            <a:ext cx="1600200" cy="2616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ko-KR" altLang="en-US" sz="1100" smtClean="0">
                <a:ea typeface="바탕체" pitchFamily="17" charset="-127"/>
              </a:rPr>
              <a:t>상태 모니터링 실행</a:t>
            </a:r>
            <a:endParaRPr lang="ko-KR" altLang="en-US" sz="1100" dirty="0">
              <a:ea typeface="바탕체" pitchFamily="17" charset="-127"/>
            </a:endParaRPr>
          </a:p>
        </p:txBody>
      </p:sp>
      <p:cxnSp>
        <p:nvCxnSpPr>
          <p:cNvPr id="31" name="직선 화살표 연결선 30"/>
          <p:cNvCxnSpPr>
            <a:endCxn id="28" idx="0"/>
          </p:cNvCxnSpPr>
          <p:nvPr/>
        </p:nvCxnSpPr>
        <p:spPr>
          <a:xfrm>
            <a:off x="2066698" y="4377081"/>
            <a:ext cx="711427" cy="444950"/>
          </a:xfrm>
          <a:prstGeom prst="straightConnector1">
            <a:avLst/>
          </a:prstGeom>
          <a:ln w="19050">
            <a:solidFill>
              <a:schemeClr val="accent6">
                <a:lumMod val="75000"/>
              </a:schemeClr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슬라이드 번호 개체 틀 15"/>
          <p:cNvSpPr txBox="1">
            <a:spLocks/>
          </p:cNvSpPr>
          <p:nvPr/>
        </p:nvSpPr>
        <p:spPr>
          <a:xfrm>
            <a:off x="2509626" y="8582741"/>
            <a:ext cx="1527598" cy="481002"/>
          </a:xfrm>
          <a:prstGeom prst="rect">
            <a:avLst/>
          </a:prstGeom>
        </p:spPr>
        <p:txBody>
          <a:bodyPr vert="horz" lIns="89031" tIns="44515" rIns="89031" bIns="44515" rtlCol="0" anchor="ctr"/>
          <a:lstStyle/>
          <a:p>
            <a:pPr algn="ctr">
              <a:defRPr/>
            </a:pPr>
            <a:fld id="{C656618E-3C0E-4137-85B4-3A0BFE7A5F27}" type="slidenum">
              <a:rPr lang="ko-KR" altLang="en-US" sz="1000" smtClean="0">
                <a:latin typeface="Calibri" panose="020F0502020204030204" pitchFamily="34" charset="0"/>
              </a:rPr>
              <a:pPr algn="ctr">
                <a:defRPr/>
              </a:pPr>
              <a:t>26</a:t>
            </a:fld>
            <a:endParaRPr lang="ko-KR" altLang="en-US" sz="10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6863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D:\00-화면캡쳐\K-20150811-52465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77" t="23795" r="50499" b="4517"/>
          <a:stretch/>
        </p:blipFill>
        <p:spPr bwMode="auto">
          <a:xfrm>
            <a:off x="225425" y="1261151"/>
            <a:ext cx="2895600" cy="3713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D:\00-화면캡쳐\K-20150511-60162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49625" y="3069431"/>
            <a:ext cx="2847975" cy="175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D:\00-화면캡쳐\K-20150511-60165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49625" y="4898231"/>
            <a:ext cx="2762250" cy="1952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D:\00-화면캡쳐\K-20150511-60167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92425" y="6955631"/>
            <a:ext cx="3190875" cy="1657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18" name="직선 화살표 연결선 17"/>
          <p:cNvCxnSpPr/>
          <p:nvPr/>
        </p:nvCxnSpPr>
        <p:spPr>
          <a:xfrm>
            <a:off x="911225" y="2050256"/>
            <a:ext cx="3209925" cy="66675"/>
          </a:xfrm>
          <a:prstGeom prst="straightConnector1">
            <a:avLst/>
          </a:prstGeom>
          <a:ln w="19050">
            <a:solidFill>
              <a:schemeClr val="accent6">
                <a:lumMod val="75000"/>
              </a:schemeClr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직선 화살표 연결선 20"/>
          <p:cNvCxnSpPr>
            <a:endCxn id="8196" idx="1"/>
          </p:cNvCxnSpPr>
          <p:nvPr/>
        </p:nvCxnSpPr>
        <p:spPr>
          <a:xfrm>
            <a:off x="925286" y="2950029"/>
            <a:ext cx="2424339" cy="995702"/>
          </a:xfrm>
          <a:prstGeom prst="straightConnector1">
            <a:avLst/>
          </a:prstGeom>
          <a:ln w="19050">
            <a:solidFill>
              <a:schemeClr val="accent6">
                <a:lumMod val="75000"/>
              </a:schemeClr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직선 화살표 연결선 25"/>
          <p:cNvCxnSpPr>
            <a:endCxn id="8197" idx="1"/>
          </p:cNvCxnSpPr>
          <p:nvPr/>
        </p:nvCxnSpPr>
        <p:spPr>
          <a:xfrm>
            <a:off x="911225" y="3602831"/>
            <a:ext cx="2438400" cy="2271713"/>
          </a:xfrm>
          <a:prstGeom prst="straightConnector1">
            <a:avLst/>
          </a:prstGeom>
          <a:ln w="19050">
            <a:solidFill>
              <a:schemeClr val="accent6">
                <a:lumMod val="75000"/>
              </a:schemeClr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직선 화살표 연결선 26"/>
          <p:cNvCxnSpPr>
            <a:endCxn id="8198" idx="1"/>
          </p:cNvCxnSpPr>
          <p:nvPr/>
        </p:nvCxnSpPr>
        <p:spPr>
          <a:xfrm>
            <a:off x="911225" y="4441031"/>
            <a:ext cx="1981200" cy="3343275"/>
          </a:xfrm>
          <a:prstGeom prst="straightConnector1">
            <a:avLst/>
          </a:prstGeom>
          <a:ln w="19050">
            <a:solidFill>
              <a:schemeClr val="accent6">
                <a:lumMod val="75000"/>
              </a:schemeClr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225425" y="935831"/>
            <a:ext cx="3514725" cy="2616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ko-KR" altLang="en-US" sz="1100" dirty="0" smtClean="0">
                <a:ea typeface="바탕체" pitchFamily="17" charset="-127"/>
              </a:rPr>
              <a:t>설정 값은 다음 버튼을 클릭하여 변경 가능 합니다</a:t>
            </a:r>
            <a:r>
              <a:rPr lang="en-US" altLang="ko-KR" sz="1100" dirty="0" smtClean="0">
                <a:ea typeface="바탕체" pitchFamily="17" charset="-127"/>
              </a:rPr>
              <a:t>.</a:t>
            </a:r>
            <a:endParaRPr lang="ko-KR" altLang="en-US" sz="1100" dirty="0">
              <a:ea typeface="바탕체" pitchFamily="17" charset="-127"/>
            </a:endParaRPr>
          </a:p>
        </p:txBody>
      </p:sp>
      <p:pic>
        <p:nvPicPr>
          <p:cNvPr id="4098" name="Picture 2" descr="D:\00-화면캡쳐\K-20150811-52621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11625" y="935831"/>
            <a:ext cx="2047875" cy="2105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슬라이드 번호 개체 틀 15"/>
          <p:cNvSpPr txBox="1">
            <a:spLocks/>
          </p:cNvSpPr>
          <p:nvPr/>
        </p:nvSpPr>
        <p:spPr>
          <a:xfrm>
            <a:off x="2509626" y="8582741"/>
            <a:ext cx="1527598" cy="481002"/>
          </a:xfrm>
          <a:prstGeom prst="rect">
            <a:avLst/>
          </a:prstGeom>
        </p:spPr>
        <p:txBody>
          <a:bodyPr vert="horz" lIns="89031" tIns="44515" rIns="89031" bIns="44515" rtlCol="0" anchor="ctr"/>
          <a:lstStyle/>
          <a:p>
            <a:pPr algn="ctr">
              <a:defRPr/>
            </a:pPr>
            <a:fld id="{C656618E-3C0E-4137-85B4-3A0BFE7A5F27}" type="slidenum">
              <a:rPr lang="ko-KR" altLang="en-US" sz="1000" smtClean="0">
                <a:latin typeface="Calibri" panose="020F0502020204030204" pitchFamily="34" charset="0"/>
              </a:rPr>
              <a:pPr algn="ctr">
                <a:defRPr/>
              </a:pPr>
              <a:t>27</a:t>
            </a:fld>
            <a:endParaRPr lang="ko-KR" altLang="en-US" sz="10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53528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758825" y="1164431"/>
            <a:ext cx="5306765" cy="61078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>
              <a:lnSpc>
                <a:spcPct val="140000"/>
              </a:lnSpc>
            </a:pPr>
            <a:r>
              <a:rPr lang="en-US" altLang="ko-KR" sz="1050" b="1" dirty="0" smtClean="0">
                <a:ea typeface="나눔고딕" pitchFamily="50" charset="-127"/>
              </a:rPr>
              <a:t>A.4. </a:t>
            </a:r>
            <a:r>
              <a:rPr lang="en-US" altLang="ko-KR" sz="1050" b="1" dirty="0">
                <a:ea typeface="나눔고딕" pitchFamily="50" charset="-127"/>
              </a:rPr>
              <a:t>PC GUI S/W </a:t>
            </a:r>
            <a:r>
              <a:rPr lang="ko-KR" altLang="en-US" sz="1050" b="1" dirty="0" err="1" smtClean="0">
                <a:ea typeface="나눔고딕" pitchFamily="50" charset="-127"/>
              </a:rPr>
              <a:t>펌웨어</a:t>
            </a:r>
            <a:r>
              <a:rPr lang="ko-KR" altLang="en-US" sz="1050" b="1" dirty="0" smtClean="0">
                <a:ea typeface="나눔고딕" pitchFamily="50" charset="-127"/>
              </a:rPr>
              <a:t> 업데이트</a:t>
            </a:r>
            <a:endParaRPr lang="en-US" altLang="ko-KR" sz="1050" b="1" dirty="0" smtClean="0">
              <a:ea typeface="나눔고딕" pitchFamily="50" charset="-127"/>
            </a:endParaRPr>
          </a:p>
          <a:p>
            <a:pPr marL="0" lvl="1">
              <a:lnSpc>
                <a:spcPct val="140000"/>
              </a:lnSpc>
            </a:pPr>
            <a:r>
              <a:rPr lang="ko-KR" altLang="en-US" sz="1050" dirty="0">
                <a:ea typeface="나눔고딕" pitchFamily="50" charset="-127"/>
              </a:rPr>
              <a:t>다음 버튼을 클릭하여</a:t>
            </a:r>
            <a:r>
              <a:rPr lang="en-US" altLang="ko-KR" sz="1050" dirty="0">
                <a:ea typeface="나눔고딕" pitchFamily="50" charset="-127"/>
              </a:rPr>
              <a:t>, </a:t>
            </a:r>
            <a:r>
              <a:rPr lang="ko-KR" altLang="en-US" sz="1050" dirty="0" err="1" smtClean="0">
                <a:ea typeface="나눔고딕" pitchFamily="50" charset="-127"/>
              </a:rPr>
              <a:t>펌웨어</a:t>
            </a:r>
            <a:r>
              <a:rPr lang="ko-KR" altLang="en-US" sz="1050" dirty="0" smtClean="0">
                <a:ea typeface="나눔고딕" pitchFamily="50" charset="-127"/>
              </a:rPr>
              <a:t> 업데이트 창을 엽니다</a:t>
            </a:r>
            <a:r>
              <a:rPr lang="en-US" altLang="ko-KR" sz="1050" dirty="0" smtClean="0">
                <a:ea typeface="나눔고딕" pitchFamily="50" charset="-127"/>
              </a:rPr>
              <a:t>.</a:t>
            </a:r>
            <a:endParaRPr lang="en-US" altLang="ko-KR" sz="1050" b="1" dirty="0">
              <a:ea typeface="나눔고딕" pitchFamily="50" charset="-127"/>
            </a:endParaRPr>
          </a:p>
          <a:p>
            <a:pPr marL="0" lvl="1">
              <a:lnSpc>
                <a:spcPct val="140000"/>
              </a:lnSpc>
            </a:pPr>
            <a:endParaRPr lang="en-US" altLang="ko-KR" sz="1050" b="1" dirty="0" smtClean="0">
              <a:ea typeface="나눔고딕" pitchFamily="50" charset="-127"/>
            </a:endParaRPr>
          </a:p>
          <a:p>
            <a:pPr marL="0" lvl="1">
              <a:lnSpc>
                <a:spcPct val="140000"/>
              </a:lnSpc>
            </a:pPr>
            <a:endParaRPr lang="en-US" altLang="ko-KR" sz="1050" b="1" dirty="0">
              <a:ea typeface="나눔고딕" pitchFamily="50" charset="-127"/>
            </a:endParaRPr>
          </a:p>
          <a:p>
            <a:pPr marL="0" lvl="1">
              <a:lnSpc>
                <a:spcPct val="140000"/>
              </a:lnSpc>
            </a:pPr>
            <a:endParaRPr lang="en-US" altLang="ko-KR" sz="1050" b="1" dirty="0" smtClean="0">
              <a:ea typeface="나눔고딕" pitchFamily="50" charset="-127"/>
            </a:endParaRPr>
          </a:p>
          <a:p>
            <a:pPr marL="0" lvl="1">
              <a:lnSpc>
                <a:spcPct val="140000"/>
              </a:lnSpc>
            </a:pPr>
            <a:endParaRPr lang="en-US" altLang="ko-KR" sz="1050" b="1" dirty="0">
              <a:ea typeface="나눔고딕" pitchFamily="50" charset="-127"/>
            </a:endParaRPr>
          </a:p>
          <a:p>
            <a:pPr marL="0" lvl="1">
              <a:lnSpc>
                <a:spcPct val="140000"/>
              </a:lnSpc>
            </a:pPr>
            <a:endParaRPr lang="en-US" altLang="ko-KR" sz="1050" b="1" dirty="0" smtClean="0">
              <a:ea typeface="나눔고딕" pitchFamily="50" charset="-127"/>
            </a:endParaRPr>
          </a:p>
          <a:p>
            <a:pPr marL="0" lvl="1">
              <a:lnSpc>
                <a:spcPct val="140000"/>
              </a:lnSpc>
            </a:pPr>
            <a:endParaRPr lang="en-US" altLang="ko-KR" sz="1050" b="1" dirty="0">
              <a:ea typeface="나눔고딕" pitchFamily="50" charset="-127"/>
            </a:endParaRPr>
          </a:p>
          <a:p>
            <a:pPr marL="0" lvl="1">
              <a:lnSpc>
                <a:spcPct val="140000"/>
              </a:lnSpc>
            </a:pPr>
            <a:endParaRPr lang="en-US" altLang="ko-KR" sz="1050" b="1" dirty="0" smtClean="0">
              <a:ea typeface="나눔고딕" pitchFamily="50" charset="-127"/>
            </a:endParaRPr>
          </a:p>
          <a:p>
            <a:pPr marL="0" lvl="1">
              <a:lnSpc>
                <a:spcPct val="140000"/>
              </a:lnSpc>
            </a:pPr>
            <a:endParaRPr lang="en-US" altLang="ko-KR" sz="1050" b="1" dirty="0" smtClean="0">
              <a:ea typeface="나눔고딕" pitchFamily="50" charset="-127"/>
            </a:endParaRPr>
          </a:p>
          <a:p>
            <a:pPr marL="0" lvl="1">
              <a:lnSpc>
                <a:spcPct val="140000"/>
              </a:lnSpc>
            </a:pPr>
            <a:r>
              <a:rPr lang="en-US" altLang="ko-KR" sz="1050" b="1" dirty="0" smtClean="0">
                <a:ea typeface="나눔고딕" pitchFamily="50" charset="-127"/>
              </a:rPr>
              <a:t>Open </a:t>
            </a:r>
            <a:r>
              <a:rPr lang="ko-KR" altLang="en-US" sz="1050" b="1" dirty="0" smtClean="0">
                <a:ea typeface="나눔고딕" pitchFamily="50" charset="-127"/>
              </a:rPr>
              <a:t>버튼을 클릭하여 파일을 지정하고 </a:t>
            </a:r>
            <a:r>
              <a:rPr lang="en-US" altLang="ko-KR" sz="1050" b="1" dirty="0" smtClean="0">
                <a:ea typeface="나눔고딕" pitchFamily="50" charset="-127"/>
              </a:rPr>
              <a:t>Download</a:t>
            </a:r>
            <a:r>
              <a:rPr lang="ko-KR" altLang="en-US" sz="1050" b="1" dirty="0" smtClean="0">
                <a:ea typeface="나눔고딕" pitchFamily="50" charset="-127"/>
              </a:rPr>
              <a:t>를 클릭하여 </a:t>
            </a:r>
            <a:r>
              <a:rPr lang="ko-KR" altLang="en-US" sz="1050" b="1" dirty="0" err="1" smtClean="0">
                <a:ea typeface="나눔고딕" pitchFamily="50" charset="-127"/>
              </a:rPr>
              <a:t>펌웨어</a:t>
            </a:r>
            <a:r>
              <a:rPr lang="ko-KR" altLang="en-US" sz="1050" b="1" dirty="0" smtClean="0">
                <a:ea typeface="나눔고딕" pitchFamily="50" charset="-127"/>
              </a:rPr>
              <a:t> 업데이트를 시작합니다</a:t>
            </a:r>
            <a:r>
              <a:rPr lang="en-US" altLang="ko-KR" sz="1050" b="1" dirty="0" smtClean="0">
                <a:ea typeface="나눔고딕" pitchFamily="50" charset="-127"/>
              </a:rPr>
              <a:t>.</a:t>
            </a:r>
          </a:p>
          <a:p>
            <a:pPr marL="0" lvl="1">
              <a:lnSpc>
                <a:spcPct val="140000"/>
              </a:lnSpc>
            </a:pPr>
            <a:endParaRPr lang="en-US" altLang="ko-KR" sz="1050" b="1" dirty="0">
              <a:ea typeface="나눔고딕" pitchFamily="50" charset="-127"/>
            </a:endParaRPr>
          </a:p>
          <a:p>
            <a:pPr marL="0" lvl="1">
              <a:lnSpc>
                <a:spcPct val="140000"/>
              </a:lnSpc>
            </a:pPr>
            <a:endParaRPr lang="en-US" altLang="ko-KR" sz="1050" b="1" dirty="0" smtClean="0">
              <a:ea typeface="나눔고딕" pitchFamily="50" charset="-127"/>
            </a:endParaRPr>
          </a:p>
          <a:p>
            <a:pPr marL="0" lvl="1">
              <a:lnSpc>
                <a:spcPct val="140000"/>
              </a:lnSpc>
            </a:pPr>
            <a:endParaRPr lang="en-US" altLang="ko-KR" sz="1050" b="1" dirty="0">
              <a:ea typeface="나눔고딕" pitchFamily="50" charset="-127"/>
            </a:endParaRPr>
          </a:p>
          <a:p>
            <a:pPr marL="0" lvl="1">
              <a:lnSpc>
                <a:spcPct val="140000"/>
              </a:lnSpc>
            </a:pPr>
            <a:endParaRPr lang="en-US" altLang="ko-KR" sz="1050" b="1" dirty="0" smtClean="0">
              <a:ea typeface="나눔고딕" pitchFamily="50" charset="-127"/>
            </a:endParaRPr>
          </a:p>
          <a:p>
            <a:pPr marL="0" lvl="1">
              <a:lnSpc>
                <a:spcPct val="140000"/>
              </a:lnSpc>
            </a:pPr>
            <a:endParaRPr lang="en-US" altLang="ko-KR" sz="1050" b="1" dirty="0">
              <a:ea typeface="나눔고딕" pitchFamily="50" charset="-127"/>
            </a:endParaRPr>
          </a:p>
          <a:p>
            <a:pPr marL="0" lvl="1">
              <a:lnSpc>
                <a:spcPct val="140000"/>
              </a:lnSpc>
            </a:pPr>
            <a:endParaRPr lang="en-US" altLang="ko-KR" sz="1050" b="1" dirty="0" smtClean="0">
              <a:ea typeface="나눔고딕" pitchFamily="50" charset="-127"/>
            </a:endParaRPr>
          </a:p>
          <a:p>
            <a:pPr marL="0" lvl="1">
              <a:lnSpc>
                <a:spcPct val="140000"/>
              </a:lnSpc>
            </a:pPr>
            <a:endParaRPr lang="en-US" altLang="ko-KR" sz="1050" b="1" dirty="0">
              <a:ea typeface="나눔고딕" pitchFamily="50" charset="-127"/>
            </a:endParaRPr>
          </a:p>
          <a:p>
            <a:pPr marL="0" lvl="1">
              <a:lnSpc>
                <a:spcPct val="140000"/>
              </a:lnSpc>
            </a:pPr>
            <a:endParaRPr lang="en-US" altLang="ko-KR" sz="1050" b="1" dirty="0" smtClean="0">
              <a:ea typeface="나눔고딕" pitchFamily="50" charset="-127"/>
            </a:endParaRPr>
          </a:p>
          <a:p>
            <a:pPr marL="0" lvl="1">
              <a:lnSpc>
                <a:spcPct val="140000"/>
              </a:lnSpc>
            </a:pPr>
            <a:endParaRPr lang="en-US" altLang="ko-KR" sz="1050" b="1" dirty="0">
              <a:ea typeface="나눔고딕" pitchFamily="50" charset="-127"/>
            </a:endParaRPr>
          </a:p>
          <a:p>
            <a:pPr marL="0" lvl="1">
              <a:lnSpc>
                <a:spcPct val="140000"/>
              </a:lnSpc>
            </a:pPr>
            <a:endParaRPr lang="en-US" altLang="ko-KR" sz="1050" b="1" dirty="0" smtClean="0">
              <a:ea typeface="나눔고딕" pitchFamily="50" charset="-127"/>
            </a:endParaRPr>
          </a:p>
          <a:p>
            <a:pPr marL="0" lvl="1">
              <a:lnSpc>
                <a:spcPct val="140000"/>
              </a:lnSpc>
            </a:pPr>
            <a:r>
              <a:rPr lang="ko-KR" altLang="en-US" sz="1050" b="1" dirty="0" smtClean="0">
                <a:ea typeface="나눔고딕" pitchFamily="50" charset="-127"/>
              </a:rPr>
              <a:t>아래와 같은 메시지로 업데이트가 정상 종료 되었음을 확인 하십시오</a:t>
            </a:r>
            <a:r>
              <a:rPr lang="en-US" altLang="ko-KR" sz="1050" b="1" dirty="0" smtClean="0">
                <a:ea typeface="나눔고딕" pitchFamily="50" charset="-127"/>
              </a:rPr>
              <a:t>.</a:t>
            </a:r>
            <a:endParaRPr lang="en-US" altLang="ko-KR" sz="1050" b="1" dirty="0">
              <a:ea typeface="나눔고딕" pitchFamily="50" charset="-127"/>
            </a:endParaRPr>
          </a:p>
          <a:p>
            <a:pPr marL="0" lvl="1">
              <a:lnSpc>
                <a:spcPct val="140000"/>
              </a:lnSpc>
            </a:pPr>
            <a:endParaRPr lang="en-US" altLang="ko-KR" sz="1050" b="1" dirty="0" smtClean="0">
              <a:ea typeface="나눔고딕" pitchFamily="50" charset="-127"/>
            </a:endParaRPr>
          </a:p>
          <a:p>
            <a:pPr marL="0" lvl="1">
              <a:lnSpc>
                <a:spcPct val="140000"/>
              </a:lnSpc>
            </a:pPr>
            <a:endParaRPr lang="en-US" altLang="ko-KR" sz="1050" b="1" dirty="0" smtClean="0">
              <a:ea typeface="나눔고딕" pitchFamily="50" charset="-127"/>
            </a:endParaRPr>
          </a:p>
          <a:p>
            <a:pPr marL="0" lvl="1">
              <a:lnSpc>
                <a:spcPct val="140000"/>
              </a:lnSpc>
            </a:pPr>
            <a:endParaRPr lang="en-US" altLang="ko-KR" sz="1050" b="1" dirty="0">
              <a:ea typeface="나눔고딕" pitchFamily="50" charset="-127"/>
            </a:endParaRPr>
          </a:p>
        </p:txBody>
      </p:sp>
      <p:pic>
        <p:nvPicPr>
          <p:cNvPr id="10244" name="Picture 4" descr="D:\00-화면캡쳐\K-20150511-60892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3075" b="16817"/>
          <a:stretch/>
        </p:blipFill>
        <p:spPr bwMode="auto">
          <a:xfrm>
            <a:off x="722325" y="6422231"/>
            <a:ext cx="5675300" cy="1705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그룹 6"/>
          <p:cNvGrpSpPr/>
          <p:nvPr/>
        </p:nvGrpSpPr>
        <p:grpSpPr>
          <a:xfrm>
            <a:off x="682625" y="3955158"/>
            <a:ext cx="4724400" cy="2009873"/>
            <a:chOff x="682625" y="3726558"/>
            <a:chExt cx="4724400" cy="2009873"/>
          </a:xfrm>
        </p:grpSpPr>
        <p:pic>
          <p:nvPicPr>
            <p:cNvPr id="10242" name="Picture 2" descr="D:\00-화면캡쳐\K-20150511-602116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2625" y="3726558"/>
              <a:ext cx="3352131" cy="20098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4" name="직선 화살표 연결선 13"/>
            <p:cNvCxnSpPr>
              <a:endCxn id="15" idx="1"/>
            </p:cNvCxnSpPr>
            <p:nvPr/>
          </p:nvCxnSpPr>
          <p:spPr>
            <a:xfrm>
              <a:off x="3908531" y="4016488"/>
              <a:ext cx="279294" cy="43488"/>
            </a:xfrm>
            <a:prstGeom prst="straightConnector1">
              <a:avLst/>
            </a:prstGeom>
            <a:ln w="19050">
              <a:solidFill>
                <a:schemeClr val="accent6">
                  <a:lumMod val="75000"/>
                </a:schemeClr>
              </a:solidFill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14"/>
            <p:cNvSpPr txBox="1"/>
            <p:nvPr/>
          </p:nvSpPr>
          <p:spPr>
            <a:xfrm>
              <a:off x="4187825" y="3929171"/>
              <a:ext cx="1219200" cy="26161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ko-KR" altLang="en-US" sz="1100" smtClean="0">
                  <a:ea typeface="바탕체" pitchFamily="17" charset="-127"/>
                </a:rPr>
                <a:t>파일 열기</a:t>
              </a:r>
              <a:endParaRPr lang="ko-KR" altLang="en-US" sz="1100" dirty="0">
                <a:ea typeface="바탕체" pitchFamily="17" charset="-127"/>
              </a:endParaRPr>
            </a:p>
          </p:txBody>
        </p:sp>
        <p:cxnSp>
          <p:nvCxnSpPr>
            <p:cNvPr id="18" name="직선 화살표 연결선 17"/>
            <p:cNvCxnSpPr/>
            <p:nvPr/>
          </p:nvCxnSpPr>
          <p:spPr>
            <a:xfrm>
              <a:off x="2460171" y="4256314"/>
              <a:ext cx="1727654" cy="75138"/>
            </a:xfrm>
            <a:prstGeom prst="straightConnector1">
              <a:avLst/>
            </a:prstGeom>
            <a:ln w="19050">
              <a:solidFill>
                <a:schemeClr val="accent6">
                  <a:lumMod val="75000"/>
                </a:schemeClr>
              </a:solidFill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/>
            <p:cNvSpPr txBox="1"/>
            <p:nvPr/>
          </p:nvSpPr>
          <p:spPr>
            <a:xfrm>
              <a:off x="4187825" y="4200647"/>
              <a:ext cx="1219200" cy="26161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ko-KR" altLang="en-US" sz="1100" dirty="0" smtClean="0">
                  <a:ea typeface="바탕체" pitchFamily="17" charset="-127"/>
                </a:rPr>
                <a:t>업데이트 실행</a:t>
              </a:r>
              <a:endParaRPr lang="ko-KR" altLang="en-US" sz="1100" dirty="0">
                <a:ea typeface="바탕체" pitchFamily="17" charset="-127"/>
              </a:endParaRPr>
            </a:p>
          </p:txBody>
        </p:sp>
      </p:grpSp>
      <p:pic>
        <p:nvPicPr>
          <p:cNvPr id="5122" name="Picture 2" descr="D:\00-화면캡쳐\K-20150811-524656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5262" t="15123" r="5448" b="70571"/>
          <a:stretch/>
        </p:blipFill>
        <p:spPr bwMode="auto">
          <a:xfrm>
            <a:off x="1077687" y="1810039"/>
            <a:ext cx="2652938" cy="802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17" name="직선 화살표 연결선 16"/>
          <p:cNvCxnSpPr/>
          <p:nvPr/>
        </p:nvCxnSpPr>
        <p:spPr>
          <a:xfrm flipH="1">
            <a:off x="1798885" y="2195223"/>
            <a:ext cx="807096" cy="86977"/>
          </a:xfrm>
          <a:prstGeom prst="straightConnector1">
            <a:avLst/>
          </a:prstGeom>
          <a:ln w="19050">
            <a:solidFill>
              <a:schemeClr val="accent6">
                <a:lumMod val="75000"/>
              </a:schemeClr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1164570" y="2119023"/>
            <a:ext cx="634315" cy="2616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ko-KR" altLang="en-US" sz="1100" dirty="0" smtClean="0">
                <a:ea typeface="바탕체" pitchFamily="17" charset="-127"/>
              </a:rPr>
              <a:t>클릭</a:t>
            </a:r>
            <a:endParaRPr lang="ko-KR" altLang="en-US" sz="1100" dirty="0">
              <a:ea typeface="바탕체" pitchFamily="17" charset="-127"/>
            </a:endParaRPr>
          </a:p>
        </p:txBody>
      </p:sp>
      <p:sp>
        <p:nvSpPr>
          <p:cNvPr id="16" name="슬라이드 번호 개체 틀 15"/>
          <p:cNvSpPr txBox="1">
            <a:spLocks/>
          </p:cNvSpPr>
          <p:nvPr/>
        </p:nvSpPr>
        <p:spPr>
          <a:xfrm>
            <a:off x="2509626" y="8582741"/>
            <a:ext cx="1527598" cy="481002"/>
          </a:xfrm>
          <a:prstGeom prst="rect">
            <a:avLst/>
          </a:prstGeom>
        </p:spPr>
        <p:txBody>
          <a:bodyPr vert="horz" lIns="89031" tIns="44515" rIns="89031" bIns="44515" rtlCol="0" anchor="ctr"/>
          <a:lstStyle/>
          <a:p>
            <a:pPr algn="ctr">
              <a:defRPr/>
            </a:pPr>
            <a:fld id="{C656618E-3C0E-4137-85B4-3A0BFE7A5F27}" type="slidenum">
              <a:rPr lang="ko-KR" altLang="en-US" sz="1000" smtClean="0">
                <a:latin typeface="Calibri" panose="020F0502020204030204" pitchFamily="34" charset="0"/>
              </a:rPr>
              <a:pPr algn="ctr">
                <a:defRPr/>
              </a:pPr>
              <a:t>28</a:t>
            </a:fld>
            <a:endParaRPr lang="ko-KR" altLang="en-US" sz="10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70346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301625" y="783431"/>
            <a:ext cx="594360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ko-KR" altLang="en-US" sz="2400" b="1" u="sng" dirty="0" smtClean="0">
                <a:latin typeface="Calibri" panose="020F0502020204030204" pitchFamily="34" charset="0"/>
              </a:rPr>
              <a:t>부록 </a:t>
            </a:r>
            <a:r>
              <a:rPr lang="en-US" altLang="ko-KR" sz="2400" b="1" u="sng" dirty="0" smtClean="0">
                <a:latin typeface="Calibri" panose="020F0502020204030204" pitchFamily="34" charset="0"/>
              </a:rPr>
              <a:t>B. </a:t>
            </a:r>
            <a:r>
              <a:rPr lang="ko-KR" altLang="en-US" sz="2400" b="1" u="sng" dirty="0" smtClean="0">
                <a:latin typeface="Calibri" panose="020F0502020204030204" pitchFamily="34" charset="0"/>
              </a:rPr>
              <a:t>주파수표</a:t>
            </a:r>
            <a:endParaRPr lang="ko-KR" altLang="ko-KR" sz="2400" b="1" u="sng" dirty="0">
              <a:latin typeface="Calibri" panose="020F0502020204030204" pitchFamily="34" charset="0"/>
            </a:endParaRPr>
          </a:p>
        </p:txBody>
      </p:sp>
      <p:graphicFrame>
        <p:nvGraphicFramePr>
          <p:cNvPr id="13" name="표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93345449"/>
              </p:ext>
            </p:extLst>
          </p:nvPr>
        </p:nvGraphicFramePr>
        <p:xfrm>
          <a:off x="530225" y="1240631"/>
          <a:ext cx="5562599" cy="536448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94657"/>
                <a:gridCol w="794657"/>
                <a:gridCol w="794657"/>
                <a:gridCol w="794657"/>
                <a:gridCol w="794657"/>
                <a:gridCol w="794657"/>
                <a:gridCol w="794657"/>
              </a:tblGrid>
              <a:tr h="43644">
                <a:tc>
                  <a:txBody>
                    <a:bodyPr/>
                    <a:lstStyle/>
                    <a:p>
                      <a:endParaRPr lang="ko-KR" sz="800" dirty="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 gridSpan="3"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Korea Terrestrial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Korea Cable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23800">
                <a:tc>
                  <a:txBody>
                    <a:bodyPr/>
                    <a:lstStyle/>
                    <a:p>
                      <a:endParaRPr lang="ko-KR" sz="800" dirty="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Channel Number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Center Frequency (MHz)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Frequency Range</a:t>
                      </a:r>
                      <a:endParaRPr lang="ko-KR" sz="800" kern="100" dirty="0">
                        <a:effectLst/>
                      </a:endParaRPr>
                    </a:p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(MHz)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Channel Number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Center Frequency (MHz)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Frequency Range</a:t>
                      </a:r>
                      <a:endParaRPr lang="ko-KR" sz="800" kern="100" dirty="0">
                        <a:effectLst/>
                      </a:endParaRPr>
                    </a:p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(MHz)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1267">
                <a:tc rowSpan="5"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VHF LOW BAND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2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57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54-60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2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57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54-60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126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3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63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60-66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3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63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60-66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126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4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69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66-72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4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69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66-72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126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5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79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76-82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5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79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76-82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126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6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85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82-88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6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85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82-88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3644">
                <a:tc rowSpan="3"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FM BAND</a:t>
                      </a:r>
                      <a:endParaRPr lang="ko-KR" sz="800" kern="100">
                        <a:effectLst/>
                      </a:endParaRPr>
                    </a:p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88~108MHz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endParaRPr lang="ko-KR" sz="800" b="1" dirty="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800" dirty="0" smtClean="0">
                          <a:effectLst/>
                          <a:latin typeface="맑은 고딕"/>
                        </a:rPr>
                        <a:t>95</a:t>
                      </a:r>
                      <a:endParaRPr lang="ko-KR" sz="800" dirty="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800" b="1" dirty="0" smtClean="0">
                          <a:effectLst/>
                          <a:latin typeface="맑은 고딕"/>
                        </a:rPr>
                        <a:t>93</a:t>
                      </a:r>
                      <a:endParaRPr lang="ko-KR" sz="800" b="1" dirty="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800" dirty="0" smtClean="0">
                          <a:effectLst/>
                          <a:latin typeface="맑은 고딕"/>
                        </a:rPr>
                        <a:t>90~96</a:t>
                      </a:r>
                      <a:endParaRPr lang="ko-KR" sz="800" dirty="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</a:tr>
              <a:tr h="4364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endParaRPr lang="ko-KR" sz="800" b="1" dirty="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800" dirty="0" smtClean="0">
                          <a:effectLst/>
                          <a:latin typeface="맑은 고딕"/>
                        </a:rPr>
                        <a:t>96</a:t>
                      </a:r>
                      <a:endParaRPr lang="ko-KR" sz="800" dirty="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800" b="1" dirty="0" smtClean="0">
                          <a:effectLst/>
                          <a:latin typeface="맑은 고딕"/>
                        </a:rPr>
                        <a:t>99</a:t>
                      </a:r>
                      <a:endParaRPr lang="ko-KR" sz="800" b="1" dirty="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800" dirty="0" smtClean="0">
                          <a:effectLst/>
                          <a:latin typeface="맑은 고딕"/>
                        </a:rPr>
                        <a:t>96~102</a:t>
                      </a:r>
                      <a:endParaRPr lang="ko-KR" sz="800" dirty="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</a:tr>
              <a:tr h="4364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endParaRPr lang="ko-KR" sz="800" b="1" dirty="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800" dirty="0" smtClean="0">
                          <a:effectLst/>
                          <a:latin typeface="맑은 고딕"/>
                        </a:rPr>
                        <a:t>97</a:t>
                      </a:r>
                      <a:endParaRPr lang="ko-KR" sz="800" dirty="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800" b="1" dirty="0" smtClean="0">
                          <a:effectLst/>
                          <a:latin typeface="맑은 고딕"/>
                        </a:rPr>
                        <a:t>105</a:t>
                      </a:r>
                      <a:endParaRPr lang="ko-KR" sz="800" b="1" dirty="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800" dirty="0" smtClean="0">
                          <a:effectLst/>
                          <a:latin typeface="맑은 고딕"/>
                        </a:rPr>
                        <a:t>102~108</a:t>
                      </a:r>
                      <a:endParaRPr lang="ko-KR" sz="800" dirty="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</a:tr>
              <a:tr h="43644">
                <a:tc rowSpan="11"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MID BAND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endParaRPr lang="ko-KR" sz="800" b="1" dirty="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800" dirty="0" smtClean="0">
                          <a:effectLst/>
                          <a:latin typeface="맑은 고딕"/>
                        </a:rPr>
                        <a:t>98</a:t>
                      </a:r>
                      <a:endParaRPr lang="ko-KR" sz="800" dirty="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800" b="1" dirty="0" smtClean="0">
                          <a:effectLst/>
                          <a:latin typeface="맑은 고딕"/>
                        </a:rPr>
                        <a:t>111</a:t>
                      </a:r>
                      <a:endParaRPr lang="ko-KR" sz="800" b="1" dirty="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800" dirty="0" smtClean="0">
                          <a:effectLst/>
                          <a:latin typeface="맑은 고딕"/>
                        </a:rPr>
                        <a:t>108~114</a:t>
                      </a:r>
                      <a:endParaRPr lang="ko-KR" sz="800" dirty="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</a:tr>
              <a:tr h="4364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endParaRPr lang="ko-KR" sz="800" b="1" dirty="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sz="800" dirty="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800" dirty="0" smtClean="0">
                          <a:effectLst/>
                          <a:latin typeface="맑은 고딕"/>
                        </a:rPr>
                        <a:t>99</a:t>
                      </a:r>
                      <a:endParaRPr lang="ko-KR" sz="800" dirty="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800" b="1" dirty="0" smtClean="0">
                          <a:effectLst/>
                          <a:latin typeface="맑은 고딕"/>
                        </a:rPr>
                        <a:t>117</a:t>
                      </a:r>
                      <a:endParaRPr lang="ko-KR" sz="800" b="1" dirty="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800" dirty="0" smtClean="0">
                          <a:effectLst/>
                          <a:latin typeface="맑은 고딕"/>
                        </a:rPr>
                        <a:t>114~120</a:t>
                      </a:r>
                      <a:endParaRPr lang="ko-KR" sz="800" dirty="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</a:tr>
              <a:tr h="4364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endParaRPr lang="ko-KR" sz="800" b="1" dirty="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14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123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120-126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364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endParaRPr lang="ko-KR" sz="800" b="1" dirty="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15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129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126-132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364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endParaRPr lang="ko-KR" sz="800" b="1" dirty="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16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135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132-138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364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endParaRPr lang="ko-KR" sz="800" b="1" dirty="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17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141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138-144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364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endParaRPr lang="ko-KR" sz="800" b="1" dirty="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18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147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144-150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364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endParaRPr lang="ko-KR" sz="800" b="1" dirty="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19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>
                          <a:effectLst/>
                        </a:rPr>
                        <a:t>153</a:t>
                      </a:r>
                      <a:endParaRPr lang="ko-KR" sz="800" b="1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150-156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364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endParaRPr lang="ko-KR" sz="800" b="1" dirty="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20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159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156-162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364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endParaRPr lang="ko-KR" sz="800" b="1" dirty="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21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>
                          <a:effectLst/>
                        </a:rPr>
                        <a:t>165</a:t>
                      </a:r>
                      <a:endParaRPr lang="ko-KR" sz="800" b="1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162-168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364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endParaRPr lang="ko-KR" sz="800" b="1" dirty="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22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171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168-174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1267">
                <a:tc rowSpan="7"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VHF HIGH BAND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7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177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174-180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7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177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174-180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126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8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183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180-186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8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>
                          <a:effectLst/>
                        </a:rPr>
                        <a:t>183</a:t>
                      </a:r>
                      <a:endParaRPr lang="ko-KR" sz="800" b="1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180-186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126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9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189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186-192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9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189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186-192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126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10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195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192-198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10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195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192-198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126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11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201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198-204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11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201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198-204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126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12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207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204-210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12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207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204-210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126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13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213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210-216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13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213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210-216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3644">
                <a:tc rowSpan="14"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SUPER BAND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endParaRPr lang="ko-KR" sz="800" b="1" dirty="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23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219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216-222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364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endParaRPr lang="ko-KR" sz="800" b="1" dirty="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24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225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222-228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364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endParaRPr lang="ko-KR" sz="800" b="1" dirty="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25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231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228-234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364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endParaRPr lang="ko-KR" sz="800" b="1" dirty="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26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237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234-240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364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endParaRPr lang="ko-KR" sz="800" b="1" dirty="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27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243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240-246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364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endParaRPr lang="ko-KR" sz="800" b="1" dirty="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28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249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246-252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364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endParaRPr lang="ko-KR" sz="800" b="1" dirty="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29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255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252-258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364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endParaRPr lang="ko-KR" sz="800" b="1" dirty="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30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261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258-264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364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ko-KR" sz="800" dirty="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endParaRPr lang="ko-KR" sz="800" b="1" dirty="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31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267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264-270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364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endParaRPr lang="ko-KR" sz="800" b="1" dirty="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32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273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270-276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364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endParaRPr lang="ko-KR" sz="800" b="1" dirty="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33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279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276-282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364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endParaRPr lang="ko-KR" sz="800" b="1" dirty="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sz="800" dirty="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34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285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282-288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364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endParaRPr lang="ko-KR" sz="800" b="1" dirty="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35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291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288-294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364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endParaRPr lang="ko-KR" sz="800" b="1" dirty="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36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297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294-300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</a:tbl>
          </a:graphicData>
        </a:graphic>
      </p:graphicFrame>
      <p:sp>
        <p:nvSpPr>
          <p:cNvPr id="4" name="슬라이드 번호 개체 틀 15"/>
          <p:cNvSpPr txBox="1">
            <a:spLocks/>
          </p:cNvSpPr>
          <p:nvPr/>
        </p:nvSpPr>
        <p:spPr>
          <a:xfrm>
            <a:off x="2509626" y="8582741"/>
            <a:ext cx="1527598" cy="481002"/>
          </a:xfrm>
          <a:prstGeom prst="rect">
            <a:avLst/>
          </a:prstGeom>
        </p:spPr>
        <p:txBody>
          <a:bodyPr vert="horz" lIns="89031" tIns="44515" rIns="89031" bIns="44515" rtlCol="0" anchor="ctr"/>
          <a:lstStyle/>
          <a:p>
            <a:pPr algn="ctr">
              <a:defRPr/>
            </a:pPr>
            <a:fld id="{C656618E-3C0E-4137-85B4-3A0BFE7A5F27}" type="slidenum">
              <a:rPr lang="ko-KR" altLang="en-US" sz="1000" smtClean="0">
                <a:latin typeface="Calibri" panose="020F0502020204030204" pitchFamily="34" charset="0"/>
              </a:rPr>
              <a:pPr algn="ctr">
                <a:defRPr/>
              </a:pPr>
              <a:t>29</a:t>
            </a:fld>
            <a:endParaRPr lang="ko-KR" altLang="en-US" sz="10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48380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72073" y="1329669"/>
            <a:ext cx="13297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ko-KR" sz="1400" dirty="0" smtClean="0">
                <a:latin typeface="나눔바른고딕" pitchFamily="50" charset="-127"/>
                <a:ea typeface="나눔바른고딕" pitchFamily="50" charset="-127"/>
              </a:rPr>
              <a:t>Contents</a:t>
            </a:r>
            <a:endParaRPr lang="ko-KR" altLang="ko-KR" sz="2000" dirty="0">
              <a:latin typeface="나눔바른고딕" pitchFamily="50" charset="-127"/>
              <a:ea typeface="나눔바른고딕" pitchFamily="50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81944" y="1697831"/>
            <a:ext cx="2539081" cy="47782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28600" indent="-228600">
              <a:lnSpc>
                <a:spcPct val="150000"/>
              </a:lnSpc>
              <a:buAutoNum type="arabicPeriod"/>
            </a:pPr>
            <a:r>
              <a:rPr lang="ko-KR" altLang="en-US" sz="900" dirty="0" smtClean="0">
                <a:latin typeface="나눔고딕 Light" pitchFamily="50" charset="-127"/>
                <a:ea typeface="나눔고딕 Light" pitchFamily="50" charset="-127"/>
              </a:rPr>
              <a:t>제품소개  </a:t>
            </a:r>
            <a:r>
              <a:rPr lang="en-US" altLang="ko-KR" sz="900" dirty="0" smtClean="0">
                <a:latin typeface="나눔고딕 Light" pitchFamily="50" charset="-127"/>
                <a:ea typeface="나눔고딕 Light" pitchFamily="50" charset="-127"/>
              </a:rPr>
              <a:t>------------------------</a:t>
            </a:r>
          </a:p>
          <a:p>
            <a:pPr marL="228600" indent="-228600">
              <a:lnSpc>
                <a:spcPct val="150000"/>
              </a:lnSpc>
              <a:buAutoNum type="arabicPeriod"/>
            </a:pPr>
            <a:endParaRPr lang="en-US" altLang="ko-KR" sz="900" dirty="0" smtClean="0">
              <a:latin typeface="나눔고딕 Light" pitchFamily="50" charset="-127"/>
              <a:ea typeface="나눔고딕 Light" pitchFamily="50" charset="-127"/>
            </a:endParaRPr>
          </a:p>
          <a:p>
            <a:pPr marL="228600" indent="-228600">
              <a:lnSpc>
                <a:spcPct val="150000"/>
              </a:lnSpc>
              <a:buAutoNum type="arabicPeriod"/>
            </a:pPr>
            <a:r>
              <a:rPr lang="ko-KR" altLang="en-US" sz="900" dirty="0" smtClean="0">
                <a:latin typeface="나눔고딕 Light" pitchFamily="50" charset="-127"/>
                <a:ea typeface="나눔고딕 Light" pitchFamily="50" charset="-127"/>
              </a:rPr>
              <a:t>제품사양  </a:t>
            </a:r>
            <a:r>
              <a:rPr lang="en-US" altLang="ko-KR" sz="900" dirty="0" smtClean="0">
                <a:latin typeface="나눔고딕 Light" pitchFamily="50" charset="-127"/>
                <a:ea typeface="나눔고딕 Light" pitchFamily="50" charset="-127"/>
              </a:rPr>
              <a:t>------------------------</a:t>
            </a:r>
          </a:p>
          <a:p>
            <a:pPr marL="0" lvl="1">
              <a:lnSpc>
                <a:spcPct val="150000"/>
              </a:lnSpc>
            </a:pPr>
            <a:endParaRPr lang="en-US" altLang="ko-KR" sz="900" dirty="0" smtClean="0">
              <a:latin typeface="나눔고딕 Light" pitchFamily="50" charset="-127"/>
              <a:ea typeface="나눔고딕 Light" pitchFamily="50" charset="-127"/>
            </a:endParaRPr>
          </a:p>
          <a:p>
            <a:pPr marL="228600" lvl="1" indent="-228600">
              <a:lnSpc>
                <a:spcPct val="150000"/>
              </a:lnSpc>
              <a:buAutoNum type="arabicPeriod" startAt="3"/>
            </a:pPr>
            <a:r>
              <a:rPr lang="ko-KR" altLang="en-US" sz="900" dirty="0" smtClean="0">
                <a:latin typeface="나눔고딕 Light" pitchFamily="50" charset="-127"/>
                <a:ea typeface="나눔고딕 Light" pitchFamily="50" charset="-127"/>
              </a:rPr>
              <a:t>제품 설명  </a:t>
            </a:r>
            <a:r>
              <a:rPr lang="en-US" altLang="ko-KR" sz="900" dirty="0" smtClean="0">
                <a:latin typeface="나눔고딕 Light" pitchFamily="50" charset="-127"/>
                <a:ea typeface="나눔고딕 Light" pitchFamily="50" charset="-127"/>
              </a:rPr>
              <a:t>------------------------   </a:t>
            </a:r>
          </a:p>
          <a:p>
            <a:pPr>
              <a:lnSpc>
                <a:spcPct val="150000"/>
              </a:lnSpc>
            </a:pPr>
            <a:r>
              <a:rPr lang="en-US" altLang="ko-KR" sz="900" dirty="0" smtClean="0">
                <a:latin typeface="나눔고딕 Light" pitchFamily="50" charset="-127"/>
                <a:ea typeface="나눔고딕 Light" pitchFamily="50" charset="-127"/>
              </a:rPr>
              <a:t>3.1.  </a:t>
            </a:r>
            <a:r>
              <a:rPr lang="ko-KR" altLang="en-US" sz="900" dirty="0" smtClean="0">
                <a:latin typeface="나눔고딕 Light" pitchFamily="50" charset="-127"/>
                <a:ea typeface="나눔고딕 Light" pitchFamily="50" charset="-127"/>
              </a:rPr>
              <a:t>각부 명칭</a:t>
            </a:r>
            <a:r>
              <a:rPr lang="en-US" altLang="ko-KR" sz="900" dirty="0" smtClean="0">
                <a:latin typeface="나눔고딕 Light" pitchFamily="50" charset="-127"/>
                <a:ea typeface="나눔고딕 Light" pitchFamily="50" charset="-127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en-US" altLang="ko-KR" sz="900" dirty="0" smtClean="0">
                <a:latin typeface="나눔고딕 Light" pitchFamily="50" charset="-127"/>
                <a:ea typeface="나눔고딕 Light" pitchFamily="50" charset="-127"/>
              </a:rPr>
              <a:t>3.2.  </a:t>
            </a:r>
            <a:r>
              <a:rPr lang="ko-KR" altLang="en-US" sz="900" dirty="0" smtClean="0">
                <a:latin typeface="나눔고딕 Light" pitchFamily="50" charset="-127"/>
                <a:ea typeface="나눔고딕 Light" pitchFamily="50" charset="-127"/>
              </a:rPr>
              <a:t>내용물</a:t>
            </a:r>
            <a:endParaRPr lang="en-US" altLang="ko-KR" sz="900" dirty="0" smtClean="0">
              <a:latin typeface="나눔고딕 Light" pitchFamily="50" charset="-127"/>
              <a:ea typeface="나눔고딕 Light" pitchFamily="50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900" dirty="0" smtClean="0">
                <a:latin typeface="나눔고딕 Light" pitchFamily="50" charset="-127"/>
                <a:ea typeface="나눔고딕 Light" pitchFamily="50" charset="-127"/>
              </a:rPr>
              <a:t>3.3.  </a:t>
            </a:r>
            <a:r>
              <a:rPr lang="ko-KR" altLang="en-US" sz="900" dirty="0" err="1" smtClean="0">
                <a:latin typeface="나눔고딕 Light" pitchFamily="50" charset="-127"/>
                <a:ea typeface="나눔고딕 Light" pitchFamily="50" charset="-127"/>
              </a:rPr>
              <a:t>설치전</a:t>
            </a:r>
            <a:r>
              <a:rPr lang="ko-KR" altLang="en-US" sz="900" dirty="0" smtClean="0">
                <a:latin typeface="나눔고딕 Light" pitchFamily="50" charset="-127"/>
                <a:ea typeface="나눔고딕 Light" pitchFamily="50" charset="-127"/>
              </a:rPr>
              <a:t> 주의사항</a:t>
            </a:r>
            <a:endParaRPr lang="en-US" altLang="ko-KR" sz="900" dirty="0" smtClean="0">
              <a:latin typeface="나눔고딕 Light" pitchFamily="50" charset="-127"/>
              <a:ea typeface="나눔고딕 Light" pitchFamily="50" charset="-127"/>
            </a:endParaRPr>
          </a:p>
          <a:p>
            <a:pPr>
              <a:lnSpc>
                <a:spcPct val="150000"/>
              </a:lnSpc>
            </a:pPr>
            <a:endParaRPr lang="en-US" altLang="ko-KR" sz="900" dirty="0" smtClean="0">
              <a:latin typeface="나눔고딕 Light" pitchFamily="50" charset="-127"/>
              <a:ea typeface="나눔고딕 Light" pitchFamily="50" charset="-127"/>
            </a:endParaRPr>
          </a:p>
          <a:p>
            <a:pPr marL="228600" indent="-228600">
              <a:lnSpc>
                <a:spcPct val="150000"/>
              </a:lnSpc>
              <a:buAutoNum type="arabicPeriod" startAt="4"/>
            </a:pPr>
            <a:r>
              <a:rPr lang="ko-KR" altLang="en-US" sz="900" dirty="0" smtClean="0">
                <a:latin typeface="나눔고딕 Light" pitchFamily="50" charset="-127"/>
                <a:ea typeface="나눔고딕 Light" pitchFamily="50" charset="-127"/>
              </a:rPr>
              <a:t>제품 동작  </a:t>
            </a:r>
            <a:r>
              <a:rPr lang="en-US" altLang="ko-KR" sz="900" dirty="0" smtClean="0">
                <a:latin typeface="나눔고딕 Light" pitchFamily="50" charset="-127"/>
                <a:ea typeface="나눔고딕 Light" pitchFamily="50" charset="-127"/>
              </a:rPr>
              <a:t>------------------------</a:t>
            </a:r>
          </a:p>
          <a:p>
            <a:pPr>
              <a:lnSpc>
                <a:spcPct val="150000"/>
              </a:lnSpc>
            </a:pPr>
            <a:r>
              <a:rPr lang="en-US" altLang="ko-KR" sz="900" dirty="0" smtClean="0">
                <a:latin typeface="나눔고딕 Light" pitchFamily="50" charset="-127"/>
                <a:ea typeface="나눔고딕 Light" pitchFamily="50" charset="-127"/>
              </a:rPr>
              <a:t>4.1. </a:t>
            </a:r>
            <a:r>
              <a:rPr lang="ko-KR" altLang="en-US" sz="900" dirty="0" smtClean="0">
                <a:latin typeface="나눔고딕 Light" pitchFamily="50" charset="-127"/>
                <a:ea typeface="나눔고딕 Light" pitchFamily="50" charset="-127"/>
              </a:rPr>
              <a:t>상태 </a:t>
            </a:r>
            <a:r>
              <a:rPr lang="en-US" altLang="ko-KR" sz="900" dirty="0" smtClean="0">
                <a:latin typeface="나눔고딕 Light" pitchFamily="50" charset="-127"/>
                <a:ea typeface="나눔고딕 Light" pitchFamily="50" charset="-127"/>
              </a:rPr>
              <a:t>LED</a:t>
            </a:r>
          </a:p>
          <a:p>
            <a:pPr>
              <a:lnSpc>
                <a:spcPct val="150000"/>
              </a:lnSpc>
            </a:pPr>
            <a:r>
              <a:rPr lang="en-US" altLang="ko-KR" sz="900" dirty="0" smtClean="0">
                <a:latin typeface="나눔고딕 Light" pitchFamily="50" charset="-127"/>
                <a:ea typeface="나눔고딕 Light" pitchFamily="50" charset="-127"/>
              </a:rPr>
              <a:t>4.2. </a:t>
            </a:r>
            <a:r>
              <a:rPr lang="ko-KR" altLang="en-US" sz="900" dirty="0">
                <a:latin typeface="나눔고딕 Light" pitchFamily="50" charset="-127"/>
                <a:ea typeface="나눔고딕 Light" pitchFamily="50" charset="-127"/>
              </a:rPr>
              <a:t>전면 제어 </a:t>
            </a:r>
            <a:r>
              <a:rPr lang="ko-KR" altLang="en-US" sz="900" dirty="0" smtClean="0">
                <a:latin typeface="나눔고딕 Light" pitchFamily="50" charset="-127"/>
                <a:ea typeface="나눔고딕 Light" pitchFamily="50" charset="-127"/>
              </a:rPr>
              <a:t>패널</a:t>
            </a:r>
            <a:endParaRPr lang="en-US" altLang="ko-KR" sz="900" dirty="0" smtClean="0">
              <a:latin typeface="나눔고딕 Light" pitchFamily="50" charset="-127"/>
              <a:ea typeface="나눔고딕 Light" pitchFamily="50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900" dirty="0" smtClean="0">
                <a:latin typeface="나눔고딕 Light" pitchFamily="50" charset="-127"/>
                <a:ea typeface="나눔고딕 Light" pitchFamily="50" charset="-127"/>
              </a:rPr>
              <a:t>4.2.1. </a:t>
            </a:r>
            <a:r>
              <a:rPr lang="ko-KR" altLang="en-US" sz="900" dirty="0">
                <a:latin typeface="나눔고딕 Light" pitchFamily="50" charset="-127"/>
                <a:ea typeface="나눔고딕 Light" pitchFamily="50" charset="-127"/>
              </a:rPr>
              <a:t>카테고리 구조 </a:t>
            </a:r>
            <a:r>
              <a:rPr lang="ko-KR" altLang="en-US" sz="900" dirty="0" smtClean="0">
                <a:latin typeface="나눔고딕 Light" pitchFamily="50" charset="-127"/>
                <a:ea typeface="나눔고딕 Light" pitchFamily="50" charset="-127"/>
              </a:rPr>
              <a:t>요약</a:t>
            </a:r>
            <a:endParaRPr lang="en-US" altLang="ko-KR" sz="900" dirty="0" smtClean="0">
              <a:latin typeface="나눔고딕 Light" pitchFamily="50" charset="-127"/>
              <a:ea typeface="나눔고딕 Light" pitchFamily="50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900" dirty="0" smtClean="0">
                <a:latin typeface="나눔고딕 Light" pitchFamily="50" charset="-127"/>
                <a:ea typeface="나눔고딕 Light" pitchFamily="50" charset="-127"/>
              </a:rPr>
              <a:t>4.2.2. </a:t>
            </a:r>
            <a:r>
              <a:rPr lang="ko-KR" altLang="en-US" sz="900" dirty="0">
                <a:latin typeface="나눔고딕 Light" pitchFamily="50" charset="-127"/>
                <a:ea typeface="나눔고딕 Light" pitchFamily="50" charset="-127"/>
              </a:rPr>
              <a:t>설정 항목 요약 </a:t>
            </a:r>
            <a:endParaRPr lang="en-US" altLang="ko-KR" sz="900" dirty="0" smtClean="0">
              <a:latin typeface="나눔고딕 Light" pitchFamily="50" charset="-127"/>
              <a:ea typeface="나눔고딕 Light" pitchFamily="50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900" dirty="0" smtClean="0">
                <a:latin typeface="나눔고딕 Light" pitchFamily="50" charset="-127"/>
                <a:ea typeface="나눔고딕 Light" pitchFamily="50" charset="-127"/>
              </a:rPr>
              <a:t>4.2.3. </a:t>
            </a:r>
            <a:r>
              <a:rPr lang="ko-KR" altLang="en-US" sz="900" dirty="0">
                <a:latin typeface="나눔고딕 Light" pitchFamily="50" charset="-127"/>
                <a:ea typeface="나눔고딕 Light" pitchFamily="50" charset="-127"/>
              </a:rPr>
              <a:t>위치 별 동작 </a:t>
            </a:r>
            <a:r>
              <a:rPr lang="ko-KR" altLang="en-US" sz="900" dirty="0" smtClean="0">
                <a:latin typeface="나눔고딕 Light" pitchFamily="50" charset="-127"/>
                <a:ea typeface="나눔고딕 Light" pitchFamily="50" charset="-127"/>
              </a:rPr>
              <a:t>설명</a:t>
            </a:r>
            <a:endParaRPr lang="en-US" altLang="ko-KR" sz="900" dirty="0" smtClean="0">
              <a:latin typeface="나눔고딕 Light" pitchFamily="50" charset="-127"/>
              <a:ea typeface="나눔고딕 Light" pitchFamily="50" charset="-127"/>
            </a:endParaRPr>
          </a:p>
          <a:p>
            <a:pPr>
              <a:lnSpc>
                <a:spcPct val="150000"/>
              </a:lnSpc>
            </a:pPr>
            <a:endParaRPr lang="en-US" altLang="ko-KR" sz="900" dirty="0">
              <a:latin typeface="나눔고딕 Light" pitchFamily="50" charset="-127"/>
              <a:ea typeface="나눔고딕 Light" pitchFamily="50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900" dirty="0">
                <a:latin typeface="나눔고딕 Light" pitchFamily="50" charset="-127"/>
                <a:ea typeface="나눔고딕 Light" pitchFamily="50" charset="-127"/>
              </a:rPr>
              <a:t>부록 </a:t>
            </a:r>
            <a:r>
              <a:rPr lang="en-US" altLang="ko-KR" sz="900" dirty="0">
                <a:latin typeface="나눔고딕 Light" pitchFamily="50" charset="-127"/>
                <a:ea typeface="나눔고딕 Light" pitchFamily="50" charset="-127"/>
              </a:rPr>
              <a:t>A. PC GUI </a:t>
            </a:r>
            <a:r>
              <a:rPr lang="ko-KR" altLang="en-US" sz="900" dirty="0">
                <a:latin typeface="나눔고딕 Light" pitchFamily="50" charset="-127"/>
                <a:ea typeface="나눔고딕 Light" pitchFamily="50" charset="-127"/>
              </a:rPr>
              <a:t>제어 </a:t>
            </a:r>
            <a:r>
              <a:rPr lang="en-US" altLang="ko-KR" sz="900" dirty="0" smtClean="0">
                <a:latin typeface="나눔고딕 Light" pitchFamily="50" charset="-127"/>
                <a:ea typeface="나눔고딕 Light" pitchFamily="50" charset="-127"/>
              </a:rPr>
              <a:t>S/W  ---------------</a:t>
            </a:r>
          </a:p>
          <a:p>
            <a:pPr>
              <a:lnSpc>
                <a:spcPct val="150000"/>
              </a:lnSpc>
            </a:pPr>
            <a:endParaRPr lang="en-US" altLang="ko-KR" sz="900" dirty="0" smtClean="0">
              <a:latin typeface="나눔고딕 Light" pitchFamily="50" charset="-127"/>
              <a:ea typeface="나눔고딕 Light" pitchFamily="50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900" dirty="0" smtClean="0">
                <a:latin typeface="나눔고딕 Light" pitchFamily="50" charset="-127"/>
                <a:ea typeface="나눔고딕 Light" pitchFamily="50" charset="-127"/>
              </a:rPr>
              <a:t>부록 </a:t>
            </a:r>
            <a:r>
              <a:rPr lang="en-US" altLang="ko-KR" sz="900" dirty="0">
                <a:latin typeface="나눔고딕 Light" pitchFamily="50" charset="-127"/>
                <a:ea typeface="나눔고딕 Light" pitchFamily="50" charset="-127"/>
              </a:rPr>
              <a:t>B. </a:t>
            </a:r>
            <a:r>
              <a:rPr lang="ko-KR" altLang="en-US" sz="900" dirty="0" smtClean="0">
                <a:latin typeface="나눔고딕 Light" pitchFamily="50" charset="-127"/>
                <a:ea typeface="나눔고딕 Light" pitchFamily="50" charset="-127"/>
              </a:rPr>
              <a:t>주파수표  </a:t>
            </a:r>
            <a:r>
              <a:rPr lang="en-US" altLang="ko-KR" sz="900" dirty="0" smtClean="0">
                <a:latin typeface="나눔고딕 Light" pitchFamily="50" charset="-127"/>
                <a:ea typeface="나눔고딕 Light" pitchFamily="50" charset="-127"/>
              </a:rPr>
              <a:t>----------------------</a:t>
            </a:r>
            <a:endParaRPr lang="ko-KR" altLang="en-US" sz="900" dirty="0">
              <a:latin typeface="나눔고딕 Light" pitchFamily="50" charset="-127"/>
              <a:ea typeface="나눔고딕 Light" pitchFamily="50" charset="-127"/>
            </a:endParaRPr>
          </a:p>
          <a:p>
            <a:pPr>
              <a:lnSpc>
                <a:spcPct val="150000"/>
              </a:lnSpc>
            </a:pPr>
            <a:endParaRPr lang="en-US" altLang="ko-KR" sz="900" dirty="0" smtClean="0">
              <a:latin typeface="나눔고딕 Light" pitchFamily="50" charset="-127"/>
              <a:ea typeface="나눔고딕 Light" pitchFamily="50" charset="-127"/>
            </a:endParaRPr>
          </a:p>
          <a:p>
            <a:pPr>
              <a:lnSpc>
                <a:spcPct val="150000"/>
              </a:lnSpc>
            </a:pPr>
            <a:endParaRPr lang="ko-KR" altLang="en-US" sz="900" dirty="0" smtClean="0">
              <a:latin typeface="나눔고딕 Light" pitchFamily="50" charset="-127"/>
              <a:ea typeface="나눔고딕 Light" pitchFamily="50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900" dirty="0" smtClean="0">
                <a:latin typeface="나눔고딕 Light" pitchFamily="50" charset="-127"/>
                <a:ea typeface="나눔고딕 Light" pitchFamily="50" charset="-127"/>
              </a:rPr>
              <a:t>	</a:t>
            </a:r>
            <a:r>
              <a:rPr lang="en-US" altLang="ko-KR" sz="900" dirty="0" smtClean="0">
                <a:latin typeface="나눔고딕 Light" pitchFamily="50" charset="-127"/>
                <a:ea typeface="나눔고딕 Light" pitchFamily="50" charset="-127"/>
              </a:rPr>
              <a:t>   </a:t>
            </a:r>
          </a:p>
          <a:p>
            <a:pPr>
              <a:lnSpc>
                <a:spcPct val="150000"/>
              </a:lnSpc>
            </a:pPr>
            <a:endParaRPr lang="en-US" altLang="ko-KR" sz="900" dirty="0" smtClean="0">
              <a:latin typeface="나눔고딕 Light" pitchFamily="50" charset="-127"/>
              <a:ea typeface="나눔고딕 Light" pitchFamily="50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97690" y="1712238"/>
            <a:ext cx="228135" cy="394723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ko-KR" sz="900" dirty="0" smtClean="0">
                <a:latin typeface="나눔고딕 Light" pitchFamily="50" charset="-127"/>
                <a:ea typeface="나눔고딕 Light" pitchFamily="50" charset="-127"/>
              </a:rPr>
              <a:t>4</a:t>
            </a:r>
          </a:p>
          <a:p>
            <a:pPr algn="r">
              <a:lnSpc>
                <a:spcPct val="150000"/>
              </a:lnSpc>
            </a:pPr>
            <a:endParaRPr lang="en-US" altLang="ko-KR" sz="900" dirty="0" smtClean="0">
              <a:latin typeface="나눔고딕 Light" pitchFamily="50" charset="-127"/>
              <a:ea typeface="나눔고딕 Light" pitchFamily="50" charset="-127"/>
            </a:endParaRPr>
          </a:p>
          <a:p>
            <a:pPr algn="r">
              <a:lnSpc>
                <a:spcPct val="150000"/>
              </a:lnSpc>
            </a:pPr>
            <a:r>
              <a:rPr lang="en-US" altLang="ko-KR" sz="900" dirty="0" smtClean="0">
                <a:latin typeface="나눔고딕 Light" pitchFamily="50" charset="-127"/>
                <a:ea typeface="나눔고딕 Light" pitchFamily="50" charset="-127"/>
              </a:rPr>
              <a:t>5</a:t>
            </a:r>
          </a:p>
          <a:p>
            <a:pPr algn="r">
              <a:lnSpc>
                <a:spcPct val="150000"/>
              </a:lnSpc>
            </a:pPr>
            <a:endParaRPr lang="en-US" altLang="ko-KR" sz="900" dirty="0" smtClean="0">
              <a:latin typeface="나눔고딕 Light" pitchFamily="50" charset="-127"/>
              <a:ea typeface="나눔고딕 Light" pitchFamily="50" charset="-127"/>
            </a:endParaRPr>
          </a:p>
          <a:p>
            <a:pPr algn="r">
              <a:lnSpc>
                <a:spcPct val="150000"/>
              </a:lnSpc>
            </a:pPr>
            <a:r>
              <a:rPr lang="en-US" altLang="ko-KR" sz="900" dirty="0" smtClean="0">
                <a:latin typeface="나눔고딕 Light" pitchFamily="50" charset="-127"/>
                <a:ea typeface="나눔고딕 Light" pitchFamily="50" charset="-127"/>
              </a:rPr>
              <a:t>7</a:t>
            </a:r>
          </a:p>
          <a:p>
            <a:pPr algn="r">
              <a:lnSpc>
                <a:spcPct val="150000"/>
              </a:lnSpc>
            </a:pPr>
            <a:r>
              <a:rPr lang="en-US" altLang="ko-KR" sz="900" dirty="0" smtClean="0">
                <a:latin typeface="나눔고딕 Light" pitchFamily="50" charset="-127"/>
                <a:ea typeface="나눔고딕 Light" pitchFamily="50" charset="-127"/>
              </a:rPr>
              <a:t>7</a:t>
            </a:r>
          </a:p>
          <a:p>
            <a:pPr algn="r">
              <a:lnSpc>
                <a:spcPct val="150000"/>
              </a:lnSpc>
            </a:pPr>
            <a:r>
              <a:rPr lang="en-US" altLang="ko-KR" sz="900" dirty="0" smtClean="0">
                <a:latin typeface="나눔고딕 Light" pitchFamily="50" charset="-127"/>
                <a:ea typeface="나눔고딕 Light" pitchFamily="50" charset="-127"/>
              </a:rPr>
              <a:t>7</a:t>
            </a:r>
          </a:p>
          <a:p>
            <a:pPr algn="r">
              <a:lnSpc>
                <a:spcPct val="150000"/>
              </a:lnSpc>
            </a:pPr>
            <a:r>
              <a:rPr lang="en-US" altLang="ko-KR" sz="900" dirty="0" smtClean="0">
                <a:latin typeface="나눔고딕 Light" pitchFamily="50" charset="-127"/>
                <a:ea typeface="나눔고딕 Light" pitchFamily="50" charset="-127"/>
              </a:rPr>
              <a:t>8</a:t>
            </a:r>
          </a:p>
          <a:p>
            <a:pPr algn="r">
              <a:lnSpc>
                <a:spcPct val="150000"/>
              </a:lnSpc>
            </a:pPr>
            <a:endParaRPr lang="en-US" altLang="ko-KR" sz="900" dirty="0">
              <a:latin typeface="나눔고딕 Light" pitchFamily="50" charset="-127"/>
              <a:ea typeface="나눔고딕 Light" pitchFamily="50" charset="-127"/>
            </a:endParaRPr>
          </a:p>
          <a:p>
            <a:pPr algn="r">
              <a:lnSpc>
                <a:spcPct val="150000"/>
              </a:lnSpc>
            </a:pPr>
            <a:r>
              <a:rPr lang="en-US" altLang="ko-KR" sz="900" dirty="0" smtClean="0">
                <a:latin typeface="나눔고딕 Light" pitchFamily="50" charset="-127"/>
                <a:ea typeface="나눔고딕 Light" pitchFamily="50" charset="-127"/>
              </a:rPr>
              <a:t>9</a:t>
            </a:r>
          </a:p>
          <a:p>
            <a:pPr algn="r">
              <a:lnSpc>
                <a:spcPct val="150000"/>
              </a:lnSpc>
            </a:pPr>
            <a:r>
              <a:rPr lang="en-US" altLang="ko-KR" sz="900" dirty="0" smtClean="0">
                <a:latin typeface="나눔고딕 Light" pitchFamily="50" charset="-127"/>
                <a:ea typeface="나눔고딕 Light" pitchFamily="50" charset="-127"/>
              </a:rPr>
              <a:t>9</a:t>
            </a:r>
            <a:endParaRPr lang="en-US" altLang="ko-KR" sz="900" dirty="0">
              <a:latin typeface="나눔고딕 Light" pitchFamily="50" charset="-127"/>
              <a:ea typeface="나눔고딕 Light" pitchFamily="50" charset="-127"/>
            </a:endParaRPr>
          </a:p>
          <a:p>
            <a:pPr algn="r">
              <a:lnSpc>
                <a:spcPct val="150000"/>
              </a:lnSpc>
            </a:pPr>
            <a:r>
              <a:rPr lang="en-US" altLang="ko-KR" sz="900" dirty="0" smtClean="0">
                <a:latin typeface="나눔고딕 Light" pitchFamily="50" charset="-127"/>
                <a:ea typeface="나눔고딕 Light" pitchFamily="50" charset="-127"/>
              </a:rPr>
              <a:t>10</a:t>
            </a:r>
          </a:p>
          <a:p>
            <a:pPr algn="r">
              <a:lnSpc>
                <a:spcPct val="150000"/>
              </a:lnSpc>
            </a:pPr>
            <a:r>
              <a:rPr lang="en-US" altLang="ko-KR" sz="900" dirty="0" smtClean="0">
                <a:latin typeface="나눔고딕 Light" pitchFamily="50" charset="-127"/>
                <a:ea typeface="나눔고딕 Light" pitchFamily="50" charset="-127"/>
              </a:rPr>
              <a:t>11</a:t>
            </a:r>
            <a:endParaRPr lang="en-US" altLang="ko-KR" sz="900" dirty="0">
              <a:latin typeface="나눔고딕 Light" pitchFamily="50" charset="-127"/>
              <a:ea typeface="나눔고딕 Light" pitchFamily="50" charset="-127"/>
            </a:endParaRPr>
          </a:p>
          <a:p>
            <a:pPr algn="r">
              <a:lnSpc>
                <a:spcPct val="150000"/>
              </a:lnSpc>
            </a:pPr>
            <a:r>
              <a:rPr lang="en-US" altLang="ko-KR" sz="900" dirty="0" smtClean="0">
                <a:latin typeface="나눔고딕 Light" pitchFamily="50" charset="-127"/>
                <a:ea typeface="나눔고딕 Light" pitchFamily="50" charset="-127"/>
              </a:rPr>
              <a:t>12</a:t>
            </a:r>
          </a:p>
          <a:p>
            <a:pPr algn="r">
              <a:lnSpc>
                <a:spcPct val="150000"/>
              </a:lnSpc>
            </a:pPr>
            <a:r>
              <a:rPr lang="en-US" altLang="ko-KR" sz="900" dirty="0" smtClean="0">
                <a:latin typeface="나눔고딕 Light" pitchFamily="50" charset="-127"/>
                <a:ea typeface="나눔고딕 Light" pitchFamily="50" charset="-127"/>
              </a:rPr>
              <a:t>14</a:t>
            </a:r>
          </a:p>
          <a:p>
            <a:pPr algn="r">
              <a:lnSpc>
                <a:spcPct val="150000"/>
              </a:lnSpc>
            </a:pPr>
            <a:endParaRPr lang="en-US" altLang="ko-KR" sz="900" dirty="0">
              <a:latin typeface="나눔고딕 Light" pitchFamily="50" charset="-127"/>
              <a:ea typeface="나눔고딕 Light" pitchFamily="50" charset="-127"/>
            </a:endParaRPr>
          </a:p>
          <a:p>
            <a:pPr algn="r">
              <a:lnSpc>
                <a:spcPct val="150000"/>
              </a:lnSpc>
            </a:pPr>
            <a:r>
              <a:rPr lang="en-US" altLang="ko-KR" sz="900" dirty="0" smtClean="0">
                <a:latin typeface="나눔고딕 Light" pitchFamily="50" charset="-127"/>
                <a:ea typeface="나눔고딕 Light" pitchFamily="50" charset="-127"/>
              </a:rPr>
              <a:t>23</a:t>
            </a:r>
          </a:p>
          <a:p>
            <a:pPr algn="r">
              <a:lnSpc>
                <a:spcPct val="150000"/>
              </a:lnSpc>
            </a:pPr>
            <a:endParaRPr lang="en-US" altLang="ko-KR" sz="900" dirty="0" smtClean="0">
              <a:latin typeface="나눔고딕 Light" pitchFamily="50" charset="-127"/>
              <a:ea typeface="나눔고딕 Light" pitchFamily="50" charset="-127"/>
            </a:endParaRPr>
          </a:p>
          <a:p>
            <a:pPr algn="r">
              <a:lnSpc>
                <a:spcPct val="150000"/>
              </a:lnSpc>
            </a:pPr>
            <a:r>
              <a:rPr lang="en-US" altLang="ko-KR" sz="900" dirty="0" smtClean="0">
                <a:latin typeface="나눔고딕 Light" pitchFamily="50" charset="-127"/>
                <a:ea typeface="나눔고딕 Light" pitchFamily="50" charset="-127"/>
              </a:rPr>
              <a:t>27</a:t>
            </a:r>
            <a:endParaRPr lang="en-US" altLang="ko-KR" sz="900" dirty="0">
              <a:latin typeface="나눔고딕 Light" pitchFamily="50" charset="-127"/>
              <a:ea typeface="나눔고딕 Light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93379771"/>
              </p:ext>
            </p:extLst>
          </p:nvPr>
        </p:nvGraphicFramePr>
        <p:xfrm>
          <a:off x="530225" y="1240631"/>
          <a:ext cx="5562599" cy="743712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94657"/>
                <a:gridCol w="794657"/>
                <a:gridCol w="794657"/>
                <a:gridCol w="794657"/>
                <a:gridCol w="794657"/>
                <a:gridCol w="794657"/>
                <a:gridCol w="794657"/>
              </a:tblGrid>
              <a:tr h="43644">
                <a:tc>
                  <a:txBody>
                    <a:bodyPr/>
                    <a:lstStyle/>
                    <a:p>
                      <a:endParaRPr lang="ko-KR" sz="800" dirty="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 gridSpan="3"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Korea Terrestrial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Korea Cable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43644">
                <a:tc rowSpan="29"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HYPER BAND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endParaRPr lang="ko-KR" sz="800" dirty="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endParaRPr lang="ko-KR" sz="800" b="1" dirty="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sz="800" dirty="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37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303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300-306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364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endParaRPr lang="ko-KR" sz="800" b="1" dirty="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38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309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306-312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364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endParaRPr lang="ko-KR" sz="800" b="1" dirty="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39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315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312-318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364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ko-KR" sz="800" dirty="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endParaRPr lang="ko-KR" sz="800" b="1" dirty="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40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321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318-324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364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endParaRPr lang="ko-KR" sz="800" b="1" dirty="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41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327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324-330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364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endParaRPr lang="ko-KR" sz="800" b="1" dirty="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42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>
                          <a:effectLst/>
                        </a:rPr>
                        <a:t>333</a:t>
                      </a:r>
                      <a:endParaRPr lang="ko-KR" sz="800" b="1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330-336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364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endParaRPr lang="ko-KR" sz="800" b="1" dirty="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sz="800" dirty="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43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>
                          <a:effectLst/>
                        </a:rPr>
                        <a:t>339</a:t>
                      </a:r>
                      <a:endParaRPr lang="ko-KR" sz="800" b="1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336-342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364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endParaRPr lang="ko-KR" sz="800" b="1">
                        <a:effectLst/>
                        <a:latin typeface="맑은 고딕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44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>
                          <a:effectLst/>
                        </a:rPr>
                        <a:t>345</a:t>
                      </a:r>
                      <a:endParaRPr lang="ko-KR" sz="800" b="1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342-348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364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endParaRPr lang="ko-KR" sz="800" b="1" dirty="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45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351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348-354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364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endParaRPr lang="ko-KR" sz="800" b="1" dirty="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46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357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354-360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364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endParaRPr lang="ko-KR" sz="800" b="1">
                        <a:effectLst/>
                        <a:latin typeface="맑은 고딕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47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>
                          <a:effectLst/>
                        </a:rPr>
                        <a:t>363</a:t>
                      </a:r>
                      <a:endParaRPr lang="ko-KR" sz="800" b="1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360-366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364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endParaRPr lang="ko-KR" sz="800" b="1">
                        <a:effectLst/>
                        <a:latin typeface="맑은 고딕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48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>
                          <a:effectLst/>
                        </a:rPr>
                        <a:t>369</a:t>
                      </a:r>
                      <a:endParaRPr lang="ko-KR" sz="800" b="1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366-372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364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endParaRPr lang="ko-KR" sz="800" b="1">
                        <a:effectLst/>
                        <a:latin typeface="맑은 고딕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49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>
                          <a:effectLst/>
                        </a:rPr>
                        <a:t>375</a:t>
                      </a:r>
                      <a:endParaRPr lang="ko-KR" sz="800" b="1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372-378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364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endParaRPr lang="ko-KR" sz="800" b="1">
                        <a:effectLst/>
                        <a:latin typeface="맑은 고딕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50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381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378-384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364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endParaRPr lang="ko-KR" sz="800" b="1" dirty="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51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387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384-390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364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endParaRPr lang="ko-KR" sz="800" b="1">
                        <a:effectLst/>
                        <a:latin typeface="맑은 고딕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52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393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390-396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364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endParaRPr lang="ko-KR" sz="800" b="1">
                        <a:effectLst/>
                        <a:latin typeface="맑은 고딕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53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399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396-402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364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endParaRPr lang="ko-KR" sz="800" b="1">
                        <a:effectLst/>
                        <a:latin typeface="맑은 고딕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54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405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402-408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364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endParaRPr lang="ko-KR" sz="800" b="1" dirty="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55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>
                          <a:effectLst/>
                        </a:rPr>
                        <a:t>411</a:t>
                      </a:r>
                      <a:endParaRPr lang="ko-KR" sz="800" b="1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408-414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364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endParaRPr lang="ko-KR" sz="800" b="1">
                        <a:effectLst/>
                        <a:latin typeface="맑은 고딕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56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417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414-420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364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endParaRPr lang="ko-KR" sz="800" b="1">
                        <a:effectLst/>
                        <a:latin typeface="맑은 고딕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57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423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420-426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364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endParaRPr lang="ko-KR" sz="800" b="1" dirty="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58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>
                          <a:effectLst/>
                        </a:rPr>
                        <a:t>429</a:t>
                      </a:r>
                      <a:endParaRPr lang="ko-KR" sz="800" b="1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426-432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364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endParaRPr lang="ko-KR" sz="800" b="1">
                        <a:effectLst/>
                        <a:latin typeface="맑은 고딕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59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>
                          <a:effectLst/>
                        </a:rPr>
                        <a:t>435</a:t>
                      </a:r>
                      <a:endParaRPr lang="ko-KR" sz="800" b="1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432-438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364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endParaRPr lang="ko-KR" sz="800" b="1" dirty="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60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441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438-444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364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endParaRPr lang="ko-KR" sz="800" b="1" dirty="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61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447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444-450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364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endParaRPr lang="ko-KR" sz="800" b="1">
                        <a:effectLst/>
                        <a:latin typeface="맑은 고딕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62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453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450-456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364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endParaRPr lang="ko-KR" sz="800" b="1" dirty="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63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>
                          <a:effectLst/>
                        </a:rPr>
                        <a:t>459</a:t>
                      </a:r>
                      <a:endParaRPr lang="ko-KR" sz="800" b="1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456-462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364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endParaRPr lang="ko-KR" sz="800" b="1" dirty="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64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465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462-468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364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endParaRPr lang="ko-KR" sz="800" b="1">
                        <a:effectLst/>
                        <a:latin typeface="맑은 고딕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sz="80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65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>
                          <a:effectLst/>
                        </a:rPr>
                        <a:t>471</a:t>
                      </a:r>
                      <a:endParaRPr lang="ko-KR" sz="800" b="1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468-474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1267">
                <a:tc rowSpan="31"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UHF BAND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14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473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470-476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66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477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474-480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126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15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479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476-482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67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483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480-486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126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16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485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482-488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68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489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486-492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126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17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491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488-494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69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>
                          <a:effectLst/>
                        </a:rPr>
                        <a:t>495</a:t>
                      </a:r>
                      <a:endParaRPr lang="ko-KR" sz="800" b="1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492-498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126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18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497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494-500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70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501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498-504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126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19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503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500-506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71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507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504-510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126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20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509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506-512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72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513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510-516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126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21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515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512-518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73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519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516-522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126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22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>
                          <a:effectLst/>
                        </a:rPr>
                        <a:t>521</a:t>
                      </a:r>
                      <a:endParaRPr lang="ko-KR" sz="800" b="1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518-524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74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525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522-528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126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23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527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524-530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75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531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528-534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126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24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533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530-536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76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537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534-540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126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25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539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536-542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77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543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540-546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126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26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545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542-548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78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549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546-552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126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27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551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548-554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79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555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552-558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126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28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557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554-560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80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561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558-564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126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29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563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560-566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81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567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564-570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126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30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>
                          <a:effectLst/>
                        </a:rPr>
                        <a:t>569</a:t>
                      </a:r>
                      <a:endParaRPr lang="ko-KR" sz="800" b="1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566-572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82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573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570-576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126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31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575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572-578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83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579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576-582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126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32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581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578-584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84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585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582-88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126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33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587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584-590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85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591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588-594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126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34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593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590-596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86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597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594-600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126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35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599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596-603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87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603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600-606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126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36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605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602-608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88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609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606-612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126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37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611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608-614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89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615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612-618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126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38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617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614-620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90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621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618-624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126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39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623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620-626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91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627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624-630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126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40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629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626-632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92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633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630-636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126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41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635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632-638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93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639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636-642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126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42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641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638-644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94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645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642-648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126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43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647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644-650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altLang="ko-KR" sz="800" kern="100" dirty="0" smtClean="0">
                          <a:effectLst/>
                          <a:latin typeface="맑은 고딕"/>
                          <a:cs typeface="Times New Roman"/>
                        </a:rPr>
                        <a:t>100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651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648-654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126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44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653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650-656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altLang="ko-KR" sz="800" kern="100" dirty="0" smtClean="0">
                          <a:effectLst/>
                          <a:latin typeface="맑은 고딕"/>
                          <a:cs typeface="Times New Roman"/>
                        </a:rPr>
                        <a:t>101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657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654-660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</a:tbl>
          </a:graphicData>
        </a:graphic>
      </p:graphicFrame>
      <p:sp>
        <p:nvSpPr>
          <p:cNvPr id="3" name="슬라이드 번호 개체 틀 15"/>
          <p:cNvSpPr txBox="1">
            <a:spLocks/>
          </p:cNvSpPr>
          <p:nvPr/>
        </p:nvSpPr>
        <p:spPr>
          <a:xfrm>
            <a:off x="2509626" y="8582741"/>
            <a:ext cx="1527598" cy="481002"/>
          </a:xfrm>
          <a:prstGeom prst="rect">
            <a:avLst/>
          </a:prstGeom>
        </p:spPr>
        <p:txBody>
          <a:bodyPr vert="horz" lIns="89031" tIns="44515" rIns="89031" bIns="44515" rtlCol="0" anchor="ctr"/>
          <a:lstStyle/>
          <a:p>
            <a:pPr algn="ctr">
              <a:defRPr/>
            </a:pPr>
            <a:fld id="{C656618E-3C0E-4137-85B4-3A0BFE7A5F27}" type="slidenum">
              <a:rPr lang="ko-KR" altLang="en-US" sz="1000" smtClean="0">
                <a:latin typeface="Calibri" panose="020F0502020204030204" pitchFamily="34" charset="0"/>
              </a:rPr>
              <a:pPr algn="ctr">
                <a:defRPr/>
              </a:pPr>
              <a:t>30</a:t>
            </a:fld>
            <a:endParaRPr lang="ko-KR" altLang="en-US" sz="10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66229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36302738"/>
              </p:ext>
            </p:extLst>
          </p:nvPr>
        </p:nvGraphicFramePr>
        <p:xfrm>
          <a:off x="530225" y="1240631"/>
          <a:ext cx="5562599" cy="707136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94657"/>
                <a:gridCol w="794657"/>
                <a:gridCol w="794657"/>
                <a:gridCol w="794657"/>
                <a:gridCol w="794657"/>
                <a:gridCol w="794657"/>
                <a:gridCol w="794657"/>
              </a:tblGrid>
              <a:tr h="43644">
                <a:tc>
                  <a:txBody>
                    <a:bodyPr/>
                    <a:lstStyle/>
                    <a:p>
                      <a:endParaRPr lang="ko-KR" sz="800" dirty="0">
                        <a:effectLst/>
                        <a:latin typeface="맑은 고딕"/>
                      </a:endParaRPr>
                    </a:p>
                  </a:txBody>
                  <a:tcPr marL="13297" marR="13297" marT="0" marB="0" anchor="ctr"/>
                </a:tc>
                <a:tc gridSpan="3"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Korea Terrestrial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Korea Cable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43644">
                <a:tc rowSpan="57"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UHF BAND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45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659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656-662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kern="100" dirty="0">
                          <a:effectLst/>
                        </a:rPr>
                        <a:t>102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663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660-666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364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46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665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662-668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kern="100" dirty="0">
                          <a:effectLst/>
                        </a:rPr>
                        <a:t>103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669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666-672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364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47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671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668-674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kern="100" dirty="0">
                          <a:effectLst/>
                        </a:rPr>
                        <a:t>104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675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672-678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364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48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677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674-680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kern="100" dirty="0">
                          <a:effectLst/>
                        </a:rPr>
                        <a:t>105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681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678-684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364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49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683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680-686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kern="100" dirty="0">
                          <a:effectLst/>
                        </a:rPr>
                        <a:t>106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687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684-690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364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50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689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686-692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kern="100" dirty="0">
                          <a:effectLst/>
                        </a:rPr>
                        <a:t>107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693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690-696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364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51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695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692-698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kern="100">
                          <a:effectLst/>
                        </a:rPr>
                        <a:t>108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699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696-702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364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52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701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698-704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kern="100" dirty="0">
                          <a:effectLst/>
                        </a:rPr>
                        <a:t>109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705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702-708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364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53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707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704-710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kern="100">
                          <a:effectLst/>
                        </a:rPr>
                        <a:t>110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711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708-714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364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54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713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710-716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kern="100">
                          <a:effectLst/>
                        </a:rPr>
                        <a:t>111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717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714-720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364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55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719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716-722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kern="100">
                          <a:effectLst/>
                        </a:rPr>
                        <a:t>112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723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720-726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364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56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725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722-728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kern="100" dirty="0">
                          <a:effectLst/>
                        </a:rPr>
                        <a:t>113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729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726-732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364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57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731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728-734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kern="100" dirty="0">
                          <a:effectLst/>
                        </a:rPr>
                        <a:t>114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>
                          <a:effectLst/>
                        </a:rPr>
                        <a:t>735</a:t>
                      </a:r>
                      <a:endParaRPr lang="ko-KR" sz="800" b="1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732-738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364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58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737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734-740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kern="100" dirty="0">
                          <a:effectLst/>
                        </a:rPr>
                        <a:t>115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741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738-744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364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59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743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740-746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kern="100" dirty="0">
                          <a:effectLst/>
                        </a:rPr>
                        <a:t>116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>
                          <a:effectLst/>
                        </a:rPr>
                        <a:t>747</a:t>
                      </a:r>
                      <a:endParaRPr lang="ko-KR" sz="800" b="1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744-750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364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60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749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746-752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kern="100" dirty="0">
                          <a:effectLst/>
                        </a:rPr>
                        <a:t>117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753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750-756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364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61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>
                          <a:effectLst/>
                        </a:rPr>
                        <a:t>755</a:t>
                      </a:r>
                      <a:endParaRPr lang="ko-KR" sz="800" b="1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752-758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kern="100" dirty="0">
                          <a:effectLst/>
                        </a:rPr>
                        <a:t>118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759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756-762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364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62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761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758-764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kern="100">
                          <a:effectLst/>
                        </a:rPr>
                        <a:t>119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765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762-768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364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63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767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764-770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kern="100" dirty="0">
                          <a:effectLst/>
                        </a:rPr>
                        <a:t>120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771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768-774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364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64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773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770-776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kern="100" dirty="0">
                          <a:effectLst/>
                        </a:rPr>
                        <a:t>121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>
                          <a:effectLst/>
                        </a:rPr>
                        <a:t>777</a:t>
                      </a:r>
                      <a:endParaRPr lang="ko-KR" sz="800" b="1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774-780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364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65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779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776-782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kern="100" dirty="0">
                          <a:effectLst/>
                        </a:rPr>
                        <a:t>122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783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780-786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364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66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785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782-788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kern="100">
                          <a:effectLst/>
                        </a:rPr>
                        <a:t>123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>
                          <a:effectLst/>
                        </a:rPr>
                        <a:t>789</a:t>
                      </a:r>
                      <a:endParaRPr lang="ko-KR" sz="800" b="1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786-792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364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67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791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788-794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kern="100" dirty="0">
                          <a:effectLst/>
                        </a:rPr>
                        <a:t>124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795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792-798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364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68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797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794-800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kern="100">
                          <a:effectLst/>
                        </a:rPr>
                        <a:t>125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801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798-804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364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69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803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800-806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kern="100" dirty="0">
                          <a:effectLst/>
                        </a:rPr>
                        <a:t>126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>
                          <a:effectLst/>
                        </a:rPr>
                        <a:t>807</a:t>
                      </a:r>
                      <a:endParaRPr lang="ko-KR" sz="800" b="1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804-810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364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 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 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 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kern="100">
                          <a:effectLst/>
                        </a:rPr>
                        <a:t>127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>
                          <a:effectLst/>
                        </a:rPr>
                        <a:t>813</a:t>
                      </a:r>
                      <a:endParaRPr lang="ko-KR" sz="800" b="1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810-816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364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 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 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 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kern="100" dirty="0">
                          <a:effectLst/>
                        </a:rPr>
                        <a:t>128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819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816-822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364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 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 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 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kern="100" dirty="0">
                          <a:effectLst/>
                        </a:rPr>
                        <a:t>129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825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822-828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364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 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 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 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kern="100">
                          <a:effectLst/>
                        </a:rPr>
                        <a:t>130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831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828-834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1267">
                <a:tc vMerge="1"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 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 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 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kern="100" dirty="0">
                          <a:effectLst/>
                        </a:rPr>
                        <a:t>131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>
                          <a:effectLst/>
                        </a:rPr>
                        <a:t>837</a:t>
                      </a:r>
                      <a:endParaRPr lang="ko-KR" sz="800" b="1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834-840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126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 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 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 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kern="100" dirty="0">
                          <a:effectLst/>
                        </a:rPr>
                        <a:t>132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843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840-846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126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 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 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 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kern="100">
                          <a:effectLst/>
                        </a:rPr>
                        <a:t>133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849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846-852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126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 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 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 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kern="100">
                          <a:effectLst/>
                        </a:rPr>
                        <a:t>134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b="1" kern="0" dirty="0">
                          <a:effectLst/>
                        </a:rPr>
                        <a:t>855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852-858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126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 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 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 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kern="100">
                          <a:effectLst/>
                        </a:rPr>
                        <a:t>135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b="1" kern="100">
                          <a:effectLst/>
                        </a:rPr>
                        <a:t>861</a:t>
                      </a:r>
                      <a:endParaRPr lang="ko-KR" sz="800" b="1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kern="100" dirty="0">
                          <a:effectLst/>
                        </a:rPr>
                        <a:t>858-864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126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 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 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 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kern="100" dirty="0">
                          <a:effectLst/>
                        </a:rPr>
                        <a:t>136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b="1" kern="100" dirty="0">
                          <a:effectLst/>
                        </a:rPr>
                        <a:t>867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kern="100" dirty="0">
                          <a:effectLst/>
                        </a:rPr>
                        <a:t>864-870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126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 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 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 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kern="100">
                          <a:effectLst/>
                        </a:rPr>
                        <a:t>137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b="1" kern="100" dirty="0">
                          <a:effectLst/>
                        </a:rPr>
                        <a:t>873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kern="100" dirty="0">
                          <a:effectLst/>
                        </a:rPr>
                        <a:t>870-876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126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 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 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 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kern="100">
                          <a:effectLst/>
                        </a:rPr>
                        <a:t>138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b="1" kern="100" dirty="0">
                          <a:effectLst/>
                        </a:rPr>
                        <a:t>879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kern="100" dirty="0">
                          <a:effectLst/>
                        </a:rPr>
                        <a:t>876-882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126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 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 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 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kern="100" dirty="0">
                          <a:effectLst/>
                        </a:rPr>
                        <a:t>139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b="1" kern="100" dirty="0">
                          <a:effectLst/>
                        </a:rPr>
                        <a:t>885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kern="100" dirty="0">
                          <a:effectLst/>
                        </a:rPr>
                        <a:t>882-888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126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 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 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 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kern="100" dirty="0">
                          <a:effectLst/>
                        </a:rPr>
                        <a:t>140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b="1" kern="100" dirty="0">
                          <a:effectLst/>
                        </a:rPr>
                        <a:t>891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kern="100" dirty="0">
                          <a:effectLst/>
                        </a:rPr>
                        <a:t>888-894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126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 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 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 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kern="100">
                          <a:effectLst/>
                        </a:rPr>
                        <a:t>141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b="1" kern="100" dirty="0">
                          <a:effectLst/>
                        </a:rPr>
                        <a:t>897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kern="100" dirty="0">
                          <a:effectLst/>
                        </a:rPr>
                        <a:t>894-900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126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 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 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 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kern="100" dirty="0">
                          <a:effectLst/>
                        </a:rPr>
                        <a:t>142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b="1" kern="100" dirty="0">
                          <a:effectLst/>
                        </a:rPr>
                        <a:t>903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kern="100" dirty="0">
                          <a:effectLst/>
                        </a:rPr>
                        <a:t>900-906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126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 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 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 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kern="100">
                          <a:effectLst/>
                        </a:rPr>
                        <a:t>143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b="1" kern="100" dirty="0">
                          <a:effectLst/>
                        </a:rPr>
                        <a:t>909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kern="100" dirty="0">
                          <a:effectLst/>
                        </a:rPr>
                        <a:t>906-912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126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 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 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 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kern="100" dirty="0">
                          <a:effectLst/>
                        </a:rPr>
                        <a:t>144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b="1" kern="100">
                          <a:effectLst/>
                        </a:rPr>
                        <a:t>915</a:t>
                      </a:r>
                      <a:endParaRPr lang="ko-KR" sz="800" b="1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kern="100" dirty="0">
                          <a:effectLst/>
                        </a:rPr>
                        <a:t>912-918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126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 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 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 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kern="100" dirty="0">
                          <a:effectLst/>
                        </a:rPr>
                        <a:t>145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b="1" kern="100" dirty="0">
                          <a:effectLst/>
                        </a:rPr>
                        <a:t>921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kern="100" dirty="0">
                          <a:effectLst/>
                        </a:rPr>
                        <a:t>918-924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126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 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 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 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kern="100">
                          <a:effectLst/>
                        </a:rPr>
                        <a:t>146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b="1" kern="100" dirty="0">
                          <a:effectLst/>
                        </a:rPr>
                        <a:t>927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kern="100" dirty="0">
                          <a:effectLst/>
                        </a:rPr>
                        <a:t>924-930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126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 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 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 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kern="100" dirty="0">
                          <a:effectLst/>
                        </a:rPr>
                        <a:t>147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b="1" kern="100" dirty="0">
                          <a:effectLst/>
                        </a:rPr>
                        <a:t>933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kern="100" dirty="0">
                          <a:effectLst/>
                        </a:rPr>
                        <a:t>930-936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126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 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 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 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kern="100" dirty="0">
                          <a:effectLst/>
                        </a:rPr>
                        <a:t>148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b="1" kern="100" dirty="0">
                          <a:effectLst/>
                        </a:rPr>
                        <a:t>939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kern="100" dirty="0">
                          <a:effectLst/>
                        </a:rPr>
                        <a:t>936-942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126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 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 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 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kern="100" dirty="0">
                          <a:effectLst/>
                        </a:rPr>
                        <a:t>149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b="1" kern="100" dirty="0">
                          <a:effectLst/>
                        </a:rPr>
                        <a:t>945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kern="100" dirty="0">
                          <a:effectLst/>
                        </a:rPr>
                        <a:t>942-948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126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 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 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 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kern="100" dirty="0">
                          <a:effectLst/>
                        </a:rPr>
                        <a:t>150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b="1" kern="100" dirty="0">
                          <a:effectLst/>
                        </a:rPr>
                        <a:t>951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kern="100" dirty="0">
                          <a:effectLst/>
                        </a:rPr>
                        <a:t>948-954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126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 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 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 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kern="100" dirty="0">
                          <a:effectLst/>
                        </a:rPr>
                        <a:t>151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b="1" kern="100" dirty="0">
                          <a:effectLst/>
                        </a:rPr>
                        <a:t>957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kern="100" dirty="0">
                          <a:effectLst/>
                        </a:rPr>
                        <a:t>954-960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126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 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 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 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kern="100" dirty="0">
                          <a:effectLst/>
                        </a:rPr>
                        <a:t>152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b="1" kern="100" dirty="0">
                          <a:effectLst/>
                        </a:rPr>
                        <a:t>963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kern="100" dirty="0">
                          <a:effectLst/>
                        </a:rPr>
                        <a:t>960-966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126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 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 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 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kern="100" dirty="0">
                          <a:effectLst/>
                        </a:rPr>
                        <a:t>153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b="1" kern="100" dirty="0">
                          <a:effectLst/>
                        </a:rPr>
                        <a:t>969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kern="100" dirty="0">
                          <a:effectLst/>
                        </a:rPr>
                        <a:t>966-972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126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 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 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 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kern="100" dirty="0" smtClean="0">
                          <a:effectLst/>
                        </a:rPr>
                        <a:t>154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b="1" kern="100" dirty="0">
                          <a:effectLst/>
                        </a:rPr>
                        <a:t>975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kern="100" dirty="0">
                          <a:effectLst/>
                        </a:rPr>
                        <a:t>972-978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126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 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 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 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kern="100" dirty="0" smtClean="0">
                          <a:effectLst/>
                        </a:rPr>
                        <a:t>155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b="1" kern="100" dirty="0">
                          <a:effectLst/>
                        </a:rPr>
                        <a:t>981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kern="100" dirty="0">
                          <a:effectLst/>
                        </a:rPr>
                        <a:t>978-984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126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 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 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 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kern="100" dirty="0" smtClean="0">
                          <a:effectLst/>
                        </a:rPr>
                        <a:t>156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b="1" kern="100" dirty="0">
                          <a:effectLst/>
                        </a:rPr>
                        <a:t>987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kern="100" dirty="0">
                          <a:effectLst/>
                        </a:rPr>
                        <a:t>984-990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126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 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 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 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kern="100" dirty="0" smtClean="0">
                          <a:effectLst/>
                        </a:rPr>
                        <a:t>157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b="1" kern="100" dirty="0">
                          <a:effectLst/>
                        </a:rPr>
                        <a:t>993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kern="100" dirty="0">
                          <a:effectLst/>
                        </a:rPr>
                        <a:t>990-996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  <a:tr h="4126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 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</a:rPr>
                        <a:t> 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</a:rPr>
                        <a:t> </a:t>
                      </a:r>
                      <a:endParaRPr lang="ko-KR" sz="800" kern="10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kern="100" dirty="0" smtClean="0">
                          <a:effectLst/>
                        </a:rPr>
                        <a:t>158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b="1" kern="100" dirty="0">
                          <a:effectLst/>
                        </a:rPr>
                        <a:t>999</a:t>
                      </a:r>
                      <a:endParaRPr lang="ko-KR" sz="800" b="1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800" kern="100" dirty="0">
                          <a:effectLst/>
                        </a:rPr>
                        <a:t>996-1002</a:t>
                      </a:r>
                      <a:endParaRPr lang="ko-KR" sz="800" kern="100" dirty="0">
                        <a:effectLst/>
                        <a:latin typeface="맑은 고딕"/>
                        <a:cs typeface="Times New Roman"/>
                      </a:endParaRPr>
                    </a:p>
                  </a:txBody>
                  <a:tcPr marL="13297" marR="13297" marT="0" marB="0" anchor="ctr"/>
                </a:tc>
              </a:tr>
            </a:tbl>
          </a:graphicData>
        </a:graphic>
      </p:graphicFrame>
      <p:sp>
        <p:nvSpPr>
          <p:cNvPr id="3" name="슬라이드 번호 개체 틀 15"/>
          <p:cNvSpPr txBox="1">
            <a:spLocks/>
          </p:cNvSpPr>
          <p:nvPr/>
        </p:nvSpPr>
        <p:spPr>
          <a:xfrm>
            <a:off x="2509626" y="8582741"/>
            <a:ext cx="1527598" cy="481002"/>
          </a:xfrm>
          <a:prstGeom prst="rect">
            <a:avLst/>
          </a:prstGeom>
        </p:spPr>
        <p:txBody>
          <a:bodyPr vert="horz" lIns="89031" tIns="44515" rIns="89031" bIns="44515" rtlCol="0" anchor="ctr"/>
          <a:lstStyle/>
          <a:p>
            <a:pPr algn="ctr">
              <a:defRPr/>
            </a:pPr>
            <a:fld id="{C656618E-3C0E-4137-85B4-3A0BFE7A5F27}" type="slidenum">
              <a:rPr lang="ko-KR" altLang="en-US" sz="1000" smtClean="0">
                <a:latin typeface="Calibri" panose="020F0502020204030204" pitchFamily="34" charset="0"/>
              </a:rPr>
              <a:pPr algn="ctr">
                <a:defRPr/>
              </a:pPr>
              <a:t>31</a:t>
            </a:fld>
            <a:endParaRPr lang="ko-KR" altLang="en-US" sz="10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50225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72073" y="1329669"/>
            <a:ext cx="502912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ko-KR" sz="1400" b="1" dirty="0" err="1">
                <a:latin typeface="Calibri" panose="020F0502020204030204" pitchFamily="34" charset="0"/>
              </a:rPr>
              <a:t>ez</a:t>
            </a:r>
            <a:r>
              <a:rPr lang="en-US" altLang="ko-KR" sz="1400" b="1" dirty="0">
                <a:latin typeface="Calibri" panose="020F0502020204030204" pitchFamily="34" charset="0"/>
              </a:rPr>
              <a:t>-Caster (EN3) - Encoder + </a:t>
            </a:r>
            <a:r>
              <a:rPr lang="en-US" altLang="ko-KR" sz="1400" b="1" dirty="0" smtClean="0">
                <a:latin typeface="Calibri" panose="020F0502020204030204" pitchFamily="34" charset="0"/>
              </a:rPr>
              <a:t>Modulator</a:t>
            </a:r>
            <a:endParaRPr lang="ko-KR" altLang="en-US" sz="1400" b="1" dirty="0">
              <a:latin typeface="Calibri" panose="020F050202020403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81943" y="1621631"/>
            <a:ext cx="3855367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ko-KR" sz="1000" dirty="0">
                <a:latin typeface="Calibri" panose="020F0502020204030204" pitchFamily="34" charset="0"/>
                <a:ea typeface="나눔고딕 Light" pitchFamily="50" charset="-127"/>
              </a:rPr>
              <a:t>HD</a:t>
            </a:r>
            <a:r>
              <a:rPr lang="ko-KR" altLang="en-US" sz="1000" dirty="0">
                <a:latin typeface="Calibri" panose="020F0502020204030204" pitchFamily="34" charset="0"/>
                <a:ea typeface="나눔고딕 Light" pitchFamily="50" charset="-127"/>
              </a:rPr>
              <a:t>급 인코더 </a:t>
            </a:r>
            <a:r>
              <a:rPr lang="en-US" altLang="ko-KR" sz="1000" dirty="0">
                <a:latin typeface="Calibri" panose="020F0502020204030204" pitchFamily="34" charset="0"/>
                <a:ea typeface="나눔고딕 Light" pitchFamily="50" charset="-127"/>
              </a:rPr>
              <a:t>+ 8VSB </a:t>
            </a:r>
            <a:r>
              <a:rPr lang="ko-KR" altLang="en-US" sz="1000" dirty="0" err="1" smtClean="0">
                <a:latin typeface="Calibri" panose="020F0502020204030204" pitchFamily="34" charset="0"/>
                <a:ea typeface="나눔고딕 Light" pitchFamily="50" charset="-127"/>
              </a:rPr>
              <a:t>모듈레이터</a:t>
            </a:r>
            <a:endParaRPr lang="ko-KR" altLang="en-US" sz="1000" dirty="0">
              <a:latin typeface="Calibri" panose="020F0502020204030204" pitchFamily="34" charset="0"/>
              <a:ea typeface="나눔고딕 Light" pitchFamily="50" charset="-127"/>
            </a:endParaRPr>
          </a:p>
        </p:txBody>
      </p:sp>
      <p:sp>
        <p:nvSpPr>
          <p:cNvPr id="10" name="슬라이드 번호 개체 틀 15"/>
          <p:cNvSpPr txBox="1">
            <a:spLocks/>
          </p:cNvSpPr>
          <p:nvPr/>
        </p:nvSpPr>
        <p:spPr>
          <a:xfrm>
            <a:off x="2509626" y="8582741"/>
            <a:ext cx="1527598" cy="481002"/>
          </a:xfrm>
          <a:prstGeom prst="rect">
            <a:avLst/>
          </a:prstGeom>
        </p:spPr>
        <p:txBody>
          <a:bodyPr vert="horz" lIns="89031" tIns="44515" rIns="89031" bIns="44515" rtlCol="0" anchor="ctr"/>
          <a:lstStyle/>
          <a:p>
            <a:pPr algn="ctr">
              <a:defRPr/>
            </a:pPr>
            <a:fld id="{C656618E-3C0E-4137-85B4-3A0BFE7A5F27}" type="slidenum">
              <a:rPr lang="ko-KR" altLang="en-US" sz="1000" smtClean="0">
                <a:latin typeface="Calibri" panose="020F0502020204030204" pitchFamily="34" charset="0"/>
              </a:rPr>
              <a:pPr algn="ctr">
                <a:defRPr/>
              </a:pPr>
              <a:t>4</a:t>
            </a:fld>
            <a:endParaRPr lang="ko-KR" altLang="en-US" sz="1000" dirty="0">
              <a:latin typeface="Calibri" panose="020F050202020403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1943" y="2840831"/>
            <a:ext cx="5382965" cy="20359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28600" indent="-228600">
              <a:lnSpc>
                <a:spcPct val="140000"/>
              </a:lnSpc>
            </a:pPr>
            <a:r>
              <a:rPr lang="en-US" altLang="ko-KR" sz="1050" dirty="0" smtClean="0">
                <a:ea typeface="나눔고딕 Light" pitchFamily="50" charset="-127"/>
              </a:rPr>
              <a:t>	</a:t>
            </a:r>
            <a:r>
              <a:rPr lang="en-US" altLang="ko-KR" sz="1050" dirty="0" err="1" smtClean="0">
                <a:ea typeface="나눔고딕 Light" pitchFamily="50" charset="-127"/>
              </a:rPr>
              <a:t>ezStudio</a:t>
            </a:r>
            <a:r>
              <a:rPr lang="ko-KR" altLang="en-US" sz="1050" dirty="0" smtClean="0">
                <a:ea typeface="나눔고딕 Light" pitchFamily="50" charset="-127"/>
              </a:rPr>
              <a:t>는 루먼텍의 </a:t>
            </a:r>
            <a:r>
              <a:rPr lang="en-US" altLang="ko-KR" sz="1050" dirty="0" smtClean="0">
                <a:ea typeface="나눔고딕 Light" pitchFamily="50" charset="-127"/>
              </a:rPr>
              <a:t>AV</a:t>
            </a:r>
            <a:r>
              <a:rPr lang="ko-KR" altLang="en-US" sz="1050" dirty="0" err="1" smtClean="0">
                <a:ea typeface="나눔고딕 Light" pitchFamily="50" charset="-127"/>
              </a:rPr>
              <a:t>인코딩기술력</a:t>
            </a:r>
            <a:r>
              <a:rPr lang="en-US" altLang="ko-KR" sz="1050" dirty="0" smtClean="0">
                <a:ea typeface="나눔고딕 Light" pitchFamily="50" charset="-127"/>
              </a:rPr>
              <a:t>, </a:t>
            </a:r>
            <a:r>
              <a:rPr lang="ko-KR" altLang="en-US" sz="1050" dirty="0" smtClean="0">
                <a:ea typeface="나눔고딕 Light" pitchFamily="50" charset="-127"/>
              </a:rPr>
              <a:t> </a:t>
            </a:r>
            <a:r>
              <a:rPr lang="en-US" altLang="ko-KR" sz="1050" dirty="0" err="1" smtClean="0">
                <a:ea typeface="나눔고딕 Light" pitchFamily="50" charset="-127"/>
              </a:rPr>
              <a:t>muxing</a:t>
            </a:r>
            <a:r>
              <a:rPr lang="en-US" altLang="ko-KR" sz="1050" dirty="0" smtClean="0">
                <a:ea typeface="나눔고딕 Light" pitchFamily="50" charset="-127"/>
              </a:rPr>
              <a:t> </a:t>
            </a:r>
            <a:r>
              <a:rPr lang="ko-KR" altLang="en-US" sz="1050" dirty="0" smtClean="0">
                <a:ea typeface="나눔고딕 Light" pitchFamily="50" charset="-127"/>
              </a:rPr>
              <a:t>기술의  조합으로 탄생한 소형스튜디오 전용  비디오</a:t>
            </a:r>
            <a:r>
              <a:rPr lang="en-US" altLang="ko-KR" sz="1050" dirty="0" smtClean="0">
                <a:ea typeface="나눔고딕 Light" pitchFamily="50" charset="-127"/>
              </a:rPr>
              <a:t>/</a:t>
            </a:r>
            <a:r>
              <a:rPr lang="ko-KR" altLang="en-US" sz="1050" dirty="0" smtClean="0">
                <a:ea typeface="나눔고딕 Light" pitchFamily="50" charset="-127"/>
              </a:rPr>
              <a:t>오디오 장비 브랜드입니다</a:t>
            </a:r>
            <a:r>
              <a:rPr lang="en-US" altLang="ko-KR" sz="1050" dirty="0" smtClean="0">
                <a:ea typeface="나눔고딕 Light" pitchFamily="50" charset="-127"/>
              </a:rPr>
              <a:t>. </a:t>
            </a:r>
          </a:p>
          <a:p>
            <a:pPr marL="228600" indent="-228600">
              <a:lnSpc>
                <a:spcPct val="140000"/>
              </a:lnSpc>
            </a:pPr>
            <a:r>
              <a:rPr lang="en-US" altLang="ko-KR" sz="1050" dirty="0" smtClean="0">
                <a:ea typeface="나눔고딕 Light" pitchFamily="50" charset="-127"/>
              </a:rPr>
              <a:t>	</a:t>
            </a:r>
            <a:r>
              <a:rPr lang="en-US" altLang="ko-KR" sz="1050" dirty="0" err="1" smtClean="0">
                <a:ea typeface="나눔고딕 Light" pitchFamily="50" charset="-127"/>
              </a:rPr>
              <a:t>ezStudio</a:t>
            </a:r>
            <a:r>
              <a:rPr lang="en-US" altLang="ko-KR" sz="1050" dirty="0" smtClean="0">
                <a:ea typeface="나눔고딕 Light" pitchFamily="50" charset="-127"/>
              </a:rPr>
              <a:t> </a:t>
            </a:r>
            <a:r>
              <a:rPr lang="ko-KR" altLang="en-US" sz="1050" dirty="0" smtClean="0">
                <a:ea typeface="나눔고딕 Light" pitchFamily="50" charset="-127"/>
              </a:rPr>
              <a:t>의 제품인 </a:t>
            </a:r>
            <a:r>
              <a:rPr lang="en-US" altLang="ko-KR" sz="1050" dirty="0" err="1" smtClean="0">
                <a:ea typeface="나눔고딕 Light" pitchFamily="50" charset="-127"/>
              </a:rPr>
              <a:t>ez</a:t>
            </a:r>
            <a:r>
              <a:rPr lang="en-US" altLang="ko-KR" sz="1050" dirty="0" smtClean="0">
                <a:ea typeface="나눔고딕 Light" pitchFamily="50" charset="-127"/>
              </a:rPr>
              <a:t>-Caster(EN3)</a:t>
            </a:r>
            <a:r>
              <a:rPr lang="ko-KR" altLang="en-US" sz="1050" dirty="0" smtClean="0">
                <a:ea typeface="나눔고딕 Light" pitchFamily="50" charset="-127"/>
              </a:rPr>
              <a:t>는</a:t>
            </a:r>
            <a:r>
              <a:rPr lang="en-US" altLang="ko-KR" sz="1050" dirty="0" smtClean="0">
                <a:ea typeface="나눔고딕 Light" pitchFamily="50" charset="-127"/>
              </a:rPr>
              <a:t> </a:t>
            </a:r>
            <a:r>
              <a:rPr lang="en-US" altLang="ko-KR" sz="1050" dirty="0">
                <a:ea typeface="나눔고딕 Light" pitchFamily="50" charset="-127"/>
              </a:rPr>
              <a:t>VIDEO/AUDIO </a:t>
            </a:r>
            <a:r>
              <a:rPr lang="ko-KR" altLang="en-US" sz="1050" dirty="0">
                <a:ea typeface="나눔고딕 Light" pitchFamily="50" charset="-127"/>
              </a:rPr>
              <a:t>압축기술을 이용한 </a:t>
            </a:r>
            <a:r>
              <a:rPr lang="en-US" altLang="ko-KR" sz="1050" dirty="0">
                <a:ea typeface="나눔고딕 Light" pitchFamily="50" charset="-127"/>
              </a:rPr>
              <a:t>Encoder </a:t>
            </a:r>
            <a:r>
              <a:rPr lang="ko-KR" altLang="en-US" sz="1050" dirty="0">
                <a:ea typeface="나눔고딕 Light" pitchFamily="50" charset="-127"/>
              </a:rPr>
              <a:t>와 </a:t>
            </a:r>
            <a:r>
              <a:rPr lang="en-US" altLang="ko-KR" sz="1050" dirty="0">
                <a:ea typeface="나눔고딕 Light" pitchFamily="50" charset="-127"/>
              </a:rPr>
              <a:t>DTV Modulation</a:t>
            </a:r>
            <a:r>
              <a:rPr lang="ko-KR" altLang="en-US" sz="1050" dirty="0">
                <a:ea typeface="나눔고딕 Light" pitchFamily="50" charset="-127"/>
              </a:rPr>
              <a:t>을 동시 가능케 하는 장비입니다</a:t>
            </a:r>
            <a:r>
              <a:rPr lang="en-US" altLang="ko-KR" sz="1050" dirty="0">
                <a:ea typeface="나눔고딕 Light" pitchFamily="50" charset="-127"/>
              </a:rPr>
              <a:t>. </a:t>
            </a:r>
            <a:r>
              <a:rPr lang="en-US" altLang="ko-KR" sz="1050" dirty="0" smtClean="0">
                <a:ea typeface="나눔고딕 Light" pitchFamily="50" charset="-127"/>
              </a:rPr>
              <a:t>Video </a:t>
            </a:r>
            <a:r>
              <a:rPr lang="ko-KR" altLang="en-US" sz="1050" dirty="0">
                <a:ea typeface="나눔고딕 Light" pitchFamily="50" charset="-127"/>
              </a:rPr>
              <a:t>압축 기술은 </a:t>
            </a:r>
            <a:r>
              <a:rPr lang="en-US" altLang="ko-KR" sz="1050" dirty="0" smtClean="0">
                <a:ea typeface="나눔고딕 Light" pitchFamily="50" charset="-127"/>
              </a:rPr>
              <a:t>MPEG-2</a:t>
            </a:r>
            <a:r>
              <a:rPr lang="ko-KR" altLang="en-US" sz="1050" dirty="0" smtClean="0">
                <a:ea typeface="나눔고딕 Light" pitchFamily="50" charset="-127"/>
              </a:rPr>
              <a:t>를 지원하고</a:t>
            </a:r>
            <a:r>
              <a:rPr lang="en-US" altLang="ko-KR" sz="1050" dirty="0" smtClean="0">
                <a:ea typeface="나눔고딕 Light" pitchFamily="50" charset="-127"/>
              </a:rPr>
              <a:t> </a:t>
            </a:r>
            <a:r>
              <a:rPr lang="en-US" altLang="ko-KR" sz="1050" dirty="0">
                <a:ea typeface="나눔고딕 Light" pitchFamily="50" charset="-127"/>
              </a:rPr>
              <a:t>Audio </a:t>
            </a:r>
            <a:r>
              <a:rPr lang="ko-KR" altLang="en-US" sz="1050" dirty="0">
                <a:ea typeface="나눔고딕 Light" pitchFamily="50" charset="-127"/>
              </a:rPr>
              <a:t>압축 기술은 </a:t>
            </a:r>
            <a:r>
              <a:rPr lang="en-US" altLang="ko-KR" sz="1050" dirty="0" smtClean="0">
                <a:ea typeface="나눔고딕 Light" pitchFamily="50" charset="-127"/>
              </a:rPr>
              <a:t>AC3</a:t>
            </a:r>
            <a:r>
              <a:rPr lang="ko-KR" altLang="en-US" sz="1050" dirty="0" smtClean="0">
                <a:ea typeface="나눔고딕 Light" pitchFamily="50" charset="-127"/>
              </a:rPr>
              <a:t>를 지원하며 </a:t>
            </a:r>
            <a:r>
              <a:rPr lang="en-US" altLang="ko-KR" sz="1050" dirty="0" smtClean="0">
                <a:ea typeface="나눔고딕 Light" pitchFamily="50" charset="-127"/>
              </a:rPr>
              <a:t>8VSB Modulation</a:t>
            </a:r>
            <a:r>
              <a:rPr lang="ko-KR" altLang="en-US" sz="1050" dirty="0" smtClean="0">
                <a:ea typeface="나눔고딕 Light" pitchFamily="50" charset="-127"/>
              </a:rPr>
              <a:t>을 지원하여 대한민국 </a:t>
            </a:r>
            <a:r>
              <a:rPr lang="ko-KR" altLang="en-US" sz="1050" dirty="0" err="1">
                <a:ea typeface="나눔고딕 Light" pitchFamily="50" charset="-127"/>
              </a:rPr>
              <a:t>지상파</a:t>
            </a:r>
            <a:r>
              <a:rPr lang="ko-KR" altLang="en-US" sz="1050" dirty="0">
                <a:ea typeface="나눔고딕 Light" pitchFamily="50" charset="-127"/>
              </a:rPr>
              <a:t> </a:t>
            </a:r>
            <a:r>
              <a:rPr lang="en-US" altLang="ko-KR" sz="1050" dirty="0">
                <a:ea typeface="나눔고딕 Light" pitchFamily="50" charset="-127"/>
              </a:rPr>
              <a:t>TV </a:t>
            </a:r>
            <a:r>
              <a:rPr lang="ko-KR" altLang="en-US" sz="1050" dirty="0">
                <a:ea typeface="나눔고딕 Light" pitchFamily="50" charset="-127"/>
              </a:rPr>
              <a:t>환경에 맞추어 구성되어 </a:t>
            </a:r>
            <a:r>
              <a:rPr lang="ko-KR" altLang="en-US" sz="1050" dirty="0" smtClean="0">
                <a:ea typeface="나눔고딕 Light" pitchFamily="50" charset="-127"/>
              </a:rPr>
              <a:t>있습니다</a:t>
            </a:r>
            <a:r>
              <a:rPr lang="en-US" altLang="ko-KR" sz="1050" dirty="0" smtClean="0">
                <a:ea typeface="나눔고딕 Light" pitchFamily="50" charset="-127"/>
              </a:rPr>
              <a:t>.</a:t>
            </a:r>
          </a:p>
          <a:p>
            <a:pPr marL="228600" indent="-228600">
              <a:lnSpc>
                <a:spcPct val="140000"/>
              </a:lnSpc>
            </a:pPr>
            <a:r>
              <a:rPr lang="en-US" altLang="ko-KR" sz="1050" dirty="0">
                <a:ea typeface="나눔고딕 Light" pitchFamily="50" charset="-127"/>
              </a:rPr>
              <a:t>	</a:t>
            </a:r>
            <a:r>
              <a:rPr lang="en-US" altLang="ko-KR" sz="1050" dirty="0" smtClean="0">
                <a:ea typeface="나눔고딕 Light" pitchFamily="50" charset="-127"/>
              </a:rPr>
              <a:t>HDMI</a:t>
            </a:r>
            <a:r>
              <a:rPr lang="en-US" altLang="ko-KR" sz="1050" dirty="0">
                <a:ea typeface="나눔고딕 Light" pitchFamily="50" charset="-127"/>
              </a:rPr>
              <a:t>, HD-SDI, </a:t>
            </a:r>
            <a:r>
              <a:rPr lang="en-US" altLang="ko-KR" sz="1050" dirty="0" smtClean="0">
                <a:ea typeface="나눔고딕 Light" pitchFamily="50" charset="-127"/>
              </a:rPr>
              <a:t>Component, Composite</a:t>
            </a:r>
            <a:r>
              <a:rPr lang="ko-KR" altLang="en-US" sz="1050" dirty="0" smtClean="0">
                <a:ea typeface="나눔고딕 Light" pitchFamily="50" charset="-127"/>
              </a:rPr>
              <a:t>를 </a:t>
            </a:r>
            <a:r>
              <a:rPr lang="ko-KR" altLang="en-US" sz="1050" dirty="0">
                <a:ea typeface="나눔고딕 Light" pitchFamily="50" charset="-127"/>
              </a:rPr>
              <a:t>통하여 비디오 입력이 가능하며</a:t>
            </a:r>
            <a:r>
              <a:rPr lang="en-US" altLang="ko-KR" sz="1050" dirty="0">
                <a:ea typeface="나눔고딕 Light" pitchFamily="50" charset="-127"/>
              </a:rPr>
              <a:t>, HDMI, HD-SDI, Analog Stereo Audio(L/R</a:t>
            </a:r>
            <a:r>
              <a:rPr lang="en-US" altLang="ko-KR" sz="1050" dirty="0" smtClean="0">
                <a:ea typeface="나눔고딕 Light" pitchFamily="50" charset="-127"/>
              </a:rPr>
              <a:t>) </a:t>
            </a:r>
            <a:r>
              <a:rPr lang="ko-KR" altLang="en-US" sz="1050" dirty="0" smtClean="0">
                <a:ea typeface="나눔고딕 Light" pitchFamily="50" charset="-127"/>
              </a:rPr>
              <a:t>를 </a:t>
            </a:r>
            <a:r>
              <a:rPr lang="ko-KR" altLang="en-US" sz="1050" dirty="0">
                <a:ea typeface="나눔고딕 Light" pitchFamily="50" charset="-127"/>
              </a:rPr>
              <a:t>통하여 오디오 입력이 가능합니다</a:t>
            </a:r>
            <a:r>
              <a:rPr lang="en-US" altLang="ko-KR" sz="1050" dirty="0" smtClean="0">
                <a:ea typeface="나눔고딕 Light" pitchFamily="50" charset="-127"/>
              </a:rPr>
              <a:t>.</a:t>
            </a:r>
          </a:p>
          <a:p>
            <a:pPr marL="228600" indent="-228600">
              <a:lnSpc>
                <a:spcPct val="140000"/>
              </a:lnSpc>
            </a:pPr>
            <a:r>
              <a:rPr lang="en-US" altLang="ko-KR" sz="1050" dirty="0" smtClean="0">
                <a:ea typeface="나눔고딕 Light" pitchFamily="50" charset="-127"/>
              </a:rPr>
              <a:t>	IP</a:t>
            </a:r>
            <a:r>
              <a:rPr lang="ko-KR" altLang="en-US" sz="1050" dirty="0" smtClean="0">
                <a:ea typeface="나눔고딕 Light" pitchFamily="50" charset="-127"/>
              </a:rPr>
              <a:t>출력</a:t>
            </a:r>
            <a:r>
              <a:rPr lang="en-US" altLang="ko-KR" sz="1050" dirty="0">
                <a:ea typeface="나눔고딕 Light" pitchFamily="50" charset="-127"/>
              </a:rPr>
              <a:t> </a:t>
            </a:r>
            <a:r>
              <a:rPr lang="ko-KR" altLang="en-US" sz="1050" dirty="0" smtClean="0">
                <a:ea typeface="나눔고딕 Light" pitchFamily="50" charset="-127"/>
              </a:rPr>
              <a:t>옵션을 추가하면 </a:t>
            </a:r>
            <a:r>
              <a:rPr lang="en-US" altLang="ko-KR" sz="1050" dirty="0" smtClean="0">
                <a:ea typeface="나눔고딕 Light" pitchFamily="50" charset="-127"/>
              </a:rPr>
              <a:t>IP</a:t>
            </a:r>
            <a:r>
              <a:rPr lang="ko-KR" altLang="en-US" sz="1050" dirty="0" smtClean="0">
                <a:ea typeface="나눔고딕 Light" pitchFamily="50" charset="-127"/>
              </a:rPr>
              <a:t>출력이 가능하며</a:t>
            </a:r>
            <a:r>
              <a:rPr lang="en-US" altLang="ko-KR" sz="1050" dirty="0" smtClean="0">
                <a:ea typeface="나눔고딕 Light" pitchFamily="50" charset="-127"/>
              </a:rPr>
              <a:t>, Unicast </a:t>
            </a:r>
            <a:r>
              <a:rPr lang="ko-KR" altLang="en-US" sz="1050" dirty="0" smtClean="0">
                <a:ea typeface="나눔고딕 Light" pitchFamily="50" charset="-127"/>
              </a:rPr>
              <a:t>및 </a:t>
            </a:r>
            <a:r>
              <a:rPr lang="en-US" altLang="ko-KR" sz="1050" dirty="0" smtClean="0">
                <a:ea typeface="나눔고딕 Light" pitchFamily="50" charset="-127"/>
              </a:rPr>
              <a:t>Multicast</a:t>
            </a:r>
            <a:r>
              <a:rPr lang="ko-KR" altLang="en-US" sz="1050" dirty="0" smtClean="0">
                <a:ea typeface="나눔고딕 Light" pitchFamily="50" charset="-127"/>
              </a:rPr>
              <a:t>를 지원합니다</a:t>
            </a:r>
            <a:r>
              <a:rPr lang="en-US" altLang="ko-KR" sz="1050" dirty="0" smtClean="0">
                <a:ea typeface="나눔고딕 Light" pitchFamily="50" charset="-127"/>
              </a:rPr>
              <a:t>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81943" y="2386015"/>
            <a:ext cx="5382965" cy="2262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>
              <a:lnSpc>
                <a:spcPct val="140000"/>
              </a:lnSpc>
            </a:pPr>
            <a:r>
              <a:rPr lang="en-US" altLang="ko-KR" sz="1050" b="1" dirty="0" smtClean="0">
                <a:ea typeface="나눔고딕" pitchFamily="50" charset="-127"/>
              </a:rPr>
              <a:t>1.  </a:t>
            </a:r>
            <a:r>
              <a:rPr lang="ko-KR" altLang="en-US" sz="1050" b="1" dirty="0" smtClean="0">
                <a:ea typeface="나눔고딕" pitchFamily="50" charset="-127"/>
              </a:rPr>
              <a:t>제품</a:t>
            </a:r>
            <a:r>
              <a:rPr lang="en-US" altLang="ko-KR" sz="1050" b="1" dirty="0" smtClean="0">
                <a:ea typeface="나눔고딕" pitchFamily="50" charset="-127"/>
              </a:rPr>
              <a:t> </a:t>
            </a:r>
            <a:r>
              <a:rPr lang="ko-KR" altLang="en-US" sz="1050" b="1" dirty="0" smtClean="0">
                <a:ea typeface="나눔고딕" pitchFamily="50" charset="-127"/>
              </a:rPr>
              <a:t>소개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슬라이드 번호 개체 틀 15"/>
          <p:cNvSpPr txBox="1">
            <a:spLocks/>
          </p:cNvSpPr>
          <p:nvPr/>
        </p:nvSpPr>
        <p:spPr>
          <a:xfrm>
            <a:off x="2509626" y="8582741"/>
            <a:ext cx="1527598" cy="481002"/>
          </a:xfrm>
          <a:prstGeom prst="rect">
            <a:avLst/>
          </a:prstGeom>
        </p:spPr>
        <p:txBody>
          <a:bodyPr vert="horz" lIns="89031" tIns="44515" rIns="89031" bIns="44515" rtlCol="0" anchor="ctr"/>
          <a:lstStyle/>
          <a:p>
            <a:pPr algn="ctr">
              <a:defRPr/>
            </a:pPr>
            <a:fld id="{C656618E-3C0E-4137-85B4-3A0BFE7A5F27}" type="slidenum">
              <a:rPr lang="ko-KR" altLang="en-US" sz="1000" smtClean="0">
                <a:latin typeface="Calibri" panose="020F0502020204030204" pitchFamily="34" charset="0"/>
              </a:rPr>
              <a:pPr algn="ctr">
                <a:defRPr/>
              </a:pPr>
              <a:t>5</a:t>
            </a:fld>
            <a:endParaRPr lang="ko-KR" altLang="en-US" sz="1000" dirty="0">
              <a:latin typeface="Calibri" panose="020F050202020403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81943" y="785815"/>
            <a:ext cx="5382965" cy="2262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>
              <a:lnSpc>
                <a:spcPct val="140000"/>
              </a:lnSpc>
            </a:pPr>
            <a:r>
              <a:rPr lang="en-US" altLang="ko-KR" sz="1050" b="1" dirty="0" smtClean="0">
                <a:ea typeface="나눔고딕" pitchFamily="50" charset="-127"/>
              </a:rPr>
              <a:t>2.  </a:t>
            </a:r>
            <a:r>
              <a:rPr lang="ko-KR" altLang="en-US" sz="1050" b="1" dirty="0" smtClean="0">
                <a:ea typeface="나눔고딕" pitchFamily="50" charset="-127"/>
              </a:rPr>
              <a:t>제품 사양</a:t>
            </a:r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10085576"/>
              </p:ext>
            </p:extLst>
          </p:nvPr>
        </p:nvGraphicFramePr>
        <p:xfrm>
          <a:off x="497011" y="1225747"/>
          <a:ext cx="5595814" cy="7052564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027709"/>
                <a:gridCol w="4568105"/>
              </a:tblGrid>
              <a:tr h="15240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 smtClean="0">
                          <a:latin typeface="+mn-lt"/>
                          <a:cs typeface="Ebrima" panose="02000000000000000000" pitchFamily="2" charset="0"/>
                        </a:rPr>
                        <a:t>타입</a:t>
                      </a:r>
                      <a:endParaRPr lang="ko-KR" altLang="en-US" sz="1000" b="1" dirty="0">
                        <a:latin typeface="+mn-lt"/>
                        <a:cs typeface="Ebrim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lvl="0" indent="-171450" algn="just" latinLnBrk="1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000" b="0" dirty="0" smtClean="0">
                          <a:latin typeface="+mj-ea"/>
                          <a:ea typeface="+mj-ea"/>
                          <a:cs typeface="Ebrima" panose="02000000000000000000" pitchFamily="2" charset="0"/>
                        </a:rPr>
                        <a:t>HD Encoder + 8VSB Modulator </a:t>
                      </a: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Ebrima" panose="02000000000000000000" pitchFamily="2" charset="0"/>
                        </a:rPr>
                        <a:t>+ IP </a:t>
                      </a:r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Ebrima" panose="02000000000000000000" pitchFamily="2" charset="0"/>
                        </a:rPr>
                        <a:t>출력</a:t>
                      </a:r>
                      <a:r>
                        <a:rPr lang="en-US" altLang="ko-KR" sz="1000" b="0" kern="12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j-ea"/>
                          <a:ea typeface="+mn-ea"/>
                          <a:cs typeface="Ebrima" panose="02000000000000000000" pitchFamily="2" charset="0"/>
                        </a:rPr>
                        <a:t>(*</a:t>
                      </a:r>
                      <a:r>
                        <a:rPr lang="ko-KR" altLang="en-US" sz="1000" b="0" kern="12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j-ea"/>
                          <a:ea typeface="+mn-ea"/>
                          <a:cs typeface="Ebrima" panose="02000000000000000000" pitchFamily="2" charset="0"/>
                        </a:rPr>
                        <a:t>옵션</a:t>
                      </a:r>
                      <a:r>
                        <a:rPr lang="en-US" altLang="ko-KR" sz="1000" b="0" kern="12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j-ea"/>
                          <a:ea typeface="+mn-ea"/>
                          <a:cs typeface="Ebrima" panose="02000000000000000000" pitchFamily="2" charset="0"/>
                        </a:rPr>
                        <a:t>)</a:t>
                      </a:r>
                      <a:endParaRPr lang="ko-KR" altLang="en-US" sz="1000" b="0" dirty="0" smtClean="0">
                        <a:solidFill>
                          <a:schemeClr val="bg1">
                            <a:lumMod val="50000"/>
                          </a:schemeClr>
                        </a:solidFill>
                        <a:latin typeface="+mj-ea"/>
                        <a:ea typeface="+mj-ea"/>
                        <a:cs typeface="Ebrima" panose="02000000000000000000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 smtClean="0">
                          <a:latin typeface="+mn-lt"/>
                          <a:ea typeface="Ebrima" panose="02000000000000000000" pitchFamily="2" charset="0"/>
                          <a:cs typeface="Ebrima" panose="02000000000000000000" pitchFamily="2" charset="0"/>
                        </a:rPr>
                        <a:t>입력</a:t>
                      </a:r>
                      <a:endParaRPr lang="ko-KR" altLang="en-US" sz="1000" b="1" dirty="0">
                        <a:latin typeface="+mn-lt"/>
                        <a:cs typeface="Ebrim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lvl="0" indent="-171450" algn="just" latinLnBrk="1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000" b="0" dirty="0" smtClean="0">
                          <a:latin typeface="+mj-ea"/>
                          <a:ea typeface="+mj-ea"/>
                          <a:cs typeface="Ebrima" panose="02000000000000000000" pitchFamily="2" charset="0"/>
                        </a:rPr>
                        <a:t>SD/HD-SDI, BNC 75Ω 1</a:t>
                      </a:r>
                      <a:r>
                        <a:rPr lang="ko-KR" altLang="en-US" sz="1000" b="0" dirty="0" smtClean="0">
                          <a:latin typeface="+mj-ea"/>
                          <a:ea typeface="+mj-ea"/>
                          <a:cs typeface="Ebrima" panose="02000000000000000000" pitchFamily="2" charset="0"/>
                        </a:rPr>
                        <a:t>개</a:t>
                      </a:r>
                    </a:p>
                    <a:p>
                      <a:pPr marL="171450" lvl="0" indent="-171450" algn="just" latinLnBrk="1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000" b="0" dirty="0" smtClean="0">
                          <a:latin typeface="+mj-ea"/>
                          <a:ea typeface="+mj-ea"/>
                          <a:cs typeface="Ebrima" panose="02000000000000000000" pitchFamily="2" charset="0"/>
                        </a:rPr>
                        <a:t>HDMI 1.4a 1</a:t>
                      </a:r>
                      <a:r>
                        <a:rPr lang="ko-KR" altLang="en-US" sz="1000" b="0" dirty="0" smtClean="0">
                          <a:latin typeface="+mj-ea"/>
                          <a:ea typeface="+mj-ea"/>
                          <a:cs typeface="Ebrima" panose="02000000000000000000" pitchFamily="2" charset="0"/>
                        </a:rPr>
                        <a:t>개 </a:t>
                      </a:r>
                      <a:r>
                        <a:rPr lang="en-US" altLang="ko-KR" sz="1000" b="0" dirty="0" smtClean="0">
                          <a:latin typeface="+mj-ea"/>
                          <a:ea typeface="+mj-ea"/>
                          <a:cs typeface="Ebrima" panose="02000000000000000000" pitchFamily="2" charset="0"/>
                        </a:rPr>
                        <a:t>(HDCP</a:t>
                      </a:r>
                      <a:r>
                        <a:rPr lang="en-US" altLang="ko-KR" sz="1000" b="0" baseline="0" dirty="0" smtClean="0">
                          <a:latin typeface="+mj-ea"/>
                          <a:ea typeface="+mj-ea"/>
                          <a:cs typeface="Ebrima" panose="02000000000000000000" pitchFamily="2" charset="0"/>
                        </a:rPr>
                        <a:t> </a:t>
                      </a:r>
                      <a:r>
                        <a:rPr lang="ko-KR" altLang="en-US" sz="1000" b="0" baseline="0" dirty="0" err="1" smtClean="0">
                          <a:latin typeface="+mj-ea"/>
                          <a:ea typeface="+mj-ea"/>
                          <a:cs typeface="Ebrima" panose="02000000000000000000" pitchFamily="2" charset="0"/>
                        </a:rPr>
                        <a:t>미지원</a:t>
                      </a:r>
                      <a:r>
                        <a:rPr lang="en-US" altLang="ko-KR" sz="1000" b="0" baseline="0" dirty="0" smtClean="0">
                          <a:latin typeface="+mj-ea"/>
                          <a:ea typeface="+mj-ea"/>
                          <a:cs typeface="Ebrima" panose="02000000000000000000" pitchFamily="2" charset="0"/>
                        </a:rPr>
                        <a:t>)</a:t>
                      </a:r>
                      <a:endParaRPr lang="ko-KR" altLang="en-US" sz="1000" b="0" dirty="0" smtClean="0">
                        <a:latin typeface="+mj-ea"/>
                        <a:ea typeface="+mj-ea"/>
                        <a:cs typeface="Ebrima" panose="02000000000000000000" pitchFamily="2" charset="0"/>
                      </a:endParaRPr>
                    </a:p>
                    <a:p>
                      <a:pPr marL="171450" lvl="0" indent="-171450" algn="just" latinLnBrk="1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000" b="0" dirty="0" smtClean="0">
                          <a:latin typeface="+mj-ea"/>
                          <a:ea typeface="+mj-ea"/>
                          <a:cs typeface="Ebrima" panose="02000000000000000000" pitchFamily="2" charset="0"/>
                        </a:rPr>
                        <a:t>컴포넌트</a:t>
                      </a:r>
                      <a:r>
                        <a:rPr lang="en-US" altLang="ko-KR" sz="1000" b="0" dirty="0" smtClean="0">
                          <a:latin typeface="+mj-ea"/>
                          <a:ea typeface="+mj-ea"/>
                          <a:cs typeface="Ebrima" panose="02000000000000000000" pitchFamily="2" charset="0"/>
                        </a:rPr>
                        <a:t>, </a:t>
                      </a:r>
                      <a:r>
                        <a:rPr lang="en-US" altLang="ko-KR" sz="1000" b="0" dirty="0" err="1" smtClean="0">
                          <a:latin typeface="+mj-ea"/>
                          <a:ea typeface="+mj-ea"/>
                          <a:cs typeface="Ebrima" panose="02000000000000000000" pitchFamily="2" charset="0"/>
                        </a:rPr>
                        <a:t>YCbCr</a:t>
                      </a:r>
                      <a:r>
                        <a:rPr lang="en-US" altLang="ko-KR" sz="1000" b="0" dirty="0" smtClean="0">
                          <a:latin typeface="+mj-ea"/>
                          <a:ea typeface="+mj-ea"/>
                          <a:cs typeface="Ebrima" panose="02000000000000000000" pitchFamily="2" charset="0"/>
                        </a:rPr>
                        <a:t>, 170MHz 12</a:t>
                      </a:r>
                      <a:r>
                        <a:rPr lang="ko-KR" altLang="en-US" sz="1000" b="0" dirty="0" smtClean="0">
                          <a:latin typeface="+mj-ea"/>
                          <a:ea typeface="+mj-ea"/>
                          <a:cs typeface="Ebrima" panose="02000000000000000000" pitchFamily="2" charset="0"/>
                        </a:rPr>
                        <a:t>비트 </a:t>
                      </a:r>
                      <a:r>
                        <a:rPr lang="en-US" altLang="ko-KR" sz="1000" b="0" dirty="0" smtClean="0">
                          <a:latin typeface="+mj-ea"/>
                          <a:ea typeface="+mj-ea"/>
                          <a:cs typeface="Ebrima" panose="02000000000000000000" pitchFamily="2" charset="0"/>
                        </a:rPr>
                        <a:t>ADC, RCA 3</a:t>
                      </a:r>
                      <a:r>
                        <a:rPr lang="ko-KR" altLang="en-US" sz="1000" b="0" dirty="0" smtClean="0">
                          <a:latin typeface="+mj-ea"/>
                          <a:ea typeface="+mj-ea"/>
                          <a:cs typeface="Ebrima" panose="02000000000000000000" pitchFamily="2" charset="0"/>
                        </a:rPr>
                        <a:t>개 </a:t>
                      </a:r>
                    </a:p>
                    <a:p>
                      <a:pPr marL="171450" lvl="0" indent="-171450" algn="just" latinLnBrk="1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000" b="0" dirty="0" err="1" smtClean="0">
                          <a:latin typeface="+mj-ea"/>
                          <a:ea typeface="+mj-ea"/>
                          <a:cs typeface="Ebrima" panose="02000000000000000000" pitchFamily="2" charset="0"/>
                        </a:rPr>
                        <a:t>컴포지트</a:t>
                      </a:r>
                      <a:r>
                        <a:rPr lang="en-US" altLang="ko-KR" sz="1000" b="0" dirty="0" smtClean="0">
                          <a:latin typeface="+mj-ea"/>
                          <a:ea typeface="+mj-ea"/>
                          <a:cs typeface="Ebrima" panose="02000000000000000000" pitchFamily="2" charset="0"/>
                        </a:rPr>
                        <a:t>, CVBS, 3D Comb Filter, RCA 1</a:t>
                      </a:r>
                      <a:r>
                        <a:rPr lang="ko-KR" altLang="en-US" sz="1000" b="0" dirty="0" smtClean="0">
                          <a:latin typeface="+mj-ea"/>
                          <a:ea typeface="+mj-ea"/>
                          <a:cs typeface="Ebrima" panose="02000000000000000000" pitchFamily="2" charset="0"/>
                        </a:rPr>
                        <a:t>개 </a:t>
                      </a:r>
                    </a:p>
                    <a:p>
                      <a:pPr marL="171450" lvl="0" indent="-171450" algn="just" latinLnBrk="1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000" b="0" dirty="0" smtClean="0">
                          <a:latin typeface="+mj-ea"/>
                          <a:ea typeface="+mj-ea"/>
                          <a:cs typeface="Ebrima" panose="02000000000000000000" pitchFamily="2" charset="0"/>
                        </a:rPr>
                        <a:t>아날로그 스테레오 오디오 </a:t>
                      </a:r>
                      <a:r>
                        <a:rPr lang="en-US" altLang="ko-KR" sz="1000" b="0" dirty="0" smtClean="0">
                          <a:latin typeface="+mj-ea"/>
                          <a:ea typeface="+mj-ea"/>
                          <a:cs typeface="Ebrima" panose="02000000000000000000" pitchFamily="2" charset="0"/>
                        </a:rPr>
                        <a:t>(</a:t>
                      </a:r>
                      <a:r>
                        <a:rPr lang="ko-KR" altLang="en-US" sz="1000" b="0" dirty="0" smtClean="0">
                          <a:latin typeface="+mj-ea"/>
                          <a:ea typeface="+mj-ea"/>
                          <a:cs typeface="Ebrima" panose="02000000000000000000" pitchFamily="2" charset="0"/>
                        </a:rPr>
                        <a:t>좌</a:t>
                      </a:r>
                      <a:r>
                        <a:rPr lang="en-US" altLang="ko-KR" sz="1000" b="0" dirty="0" smtClean="0">
                          <a:latin typeface="+mj-ea"/>
                          <a:ea typeface="+mj-ea"/>
                          <a:cs typeface="Ebrima" panose="02000000000000000000" pitchFamily="2" charset="0"/>
                        </a:rPr>
                        <a:t>/</a:t>
                      </a:r>
                      <a:r>
                        <a:rPr lang="ko-KR" altLang="en-US" sz="1000" b="0" dirty="0" smtClean="0">
                          <a:latin typeface="+mj-ea"/>
                          <a:ea typeface="+mj-ea"/>
                          <a:cs typeface="Ebrima" panose="02000000000000000000" pitchFamily="2" charset="0"/>
                        </a:rPr>
                        <a:t>우</a:t>
                      </a:r>
                      <a:r>
                        <a:rPr lang="en-US" altLang="ko-KR" sz="1000" b="0" dirty="0" smtClean="0">
                          <a:latin typeface="+mj-ea"/>
                          <a:ea typeface="+mj-ea"/>
                          <a:cs typeface="Ebrima" panose="02000000000000000000" pitchFamily="2" charset="0"/>
                        </a:rPr>
                        <a:t>), RCA 2</a:t>
                      </a:r>
                      <a:r>
                        <a:rPr lang="ko-KR" altLang="en-US" sz="1000" b="0" dirty="0" smtClean="0">
                          <a:latin typeface="+mj-ea"/>
                          <a:ea typeface="+mj-ea"/>
                          <a:cs typeface="Ebrima" panose="02000000000000000000" pitchFamily="2" charset="0"/>
                        </a:rPr>
                        <a:t>개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ko-KR" sz="1000" b="1" kern="120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맑은 고딕"/>
                          <a:cs typeface="Ebrima"/>
                        </a:rPr>
                        <a:t>비디오 해상도</a:t>
                      </a:r>
                      <a:endParaRPr lang="ko-KR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lvl="0" indent="-171450" algn="just" latinLnBrk="1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1920x1080 </a:t>
                      </a: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@ 60p, 59.94p, interlaced</a:t>
                      </a:r>
                      <a:r>
                        <a:rPr lang="ko-KR" sz="100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로 자동 </a:t>
                      </a:r>
                      <a:r>
                        <a:rPr lang="ko-KR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변환</a:t>
                      </a:r>
                      <a:endParaRPr lang="en-US" altLang="ko-KR" sz="1000" kern="1200" dirty="0" smtClean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Ebrima"/>
                      </a:endParaRPr>
                    </a:p>
                    <a:p>
                      <a:pPr marL="171450" lvl="0" indent="-171450" algn="just" latinLnBrk="1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1920x1080 </a:t>
                      </a: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@ 60i, </a:t>
                      </a:r>
                      <a:r>
                        <a:rPr lang="en-US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59.94i</a:t>
                      </a:r>
                    </a:p>
                    <a:p>
                      <a:pPr marL="171450" lvl="0" indent="-171450" algn="just" latinLnBrk="1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1280x720 </a:t>
                      </a: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@ 60p, </a:t>
                      </a:r>
                      <a:r>
                        <a:rPr lang="en-US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59.94p</a:t>
                      </a:r>
                    </a:p>
                    <a:p>
                      <a:pPr marL="171450" lvl="0" indent="-171450" algn="just" latinLnBrk="1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720x480 </a:t>
                      </a: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@ 59.94i (NTSC</a:t>
                      </a:r>
                      <a:r>
                        <a:rPr lang="en-US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)</a:t>
                      </a:r>
                    </a:p>
                    <a:p>
                      <a:pPr marL="171450" lvl="0" indent="-171450" algn="just" latinLnBrk="1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sz="1000" kern="0" dirty="0" smtClean="0">
                          <a:effectLst/>
                          <a:latin typeface="+mj-ea"/>
                          <a:ea typeface="+mj-ea"/>
                          <a:cs typeface="Arial"/>
                        </a:rPr>
                        <a:t>해상도 </a:t>
                      </a:r>
                      <a:r>
                        <a:rPr lang="ko-KR" altLang="en-US" sz="1000" kern="0" dirty="0" smtClean="0">
                          <a:effectLst/>
                          <a:latin typeface="+mj-ea"/>
                          <a:ea typeface="+mj-ea"/>
                          <a:cs typeface="Arial"/>
                        </a:rPr>
                        <a:t>수동</a:t>
                      </a:r>
                      <a:r>
                        <a:rPr lang="en-US" altLang="ko-KR" sz="1000" kern="0" dirty="0" smtClean="0">
                          <a:effectLst/>
                          <a:latin typeface="+mj-ea"/>
                          <a:ea typeface="+mj-ea"/>
                          <a:cs typeface="Arial"/>
                        </a:rPr>
                        <a:t>/</a:t>
                      </a:r>
                      <a:r>
                        <a:rPr lang="ko-KR" altLang="en-US" sz="1000" kern="0" dirty="0" smtClean="0">
                          <a:effectLst/>
                          <a:latin typeface="+mj-ea"/>
                          <a:ea typeface="+mj-ea"/>
                          <a:cs typeface="Arial"/>
                        </a:rPr>
                        <a:t>자동 </a:t>
                      </a:r>
                      <a:r>
                        <a:rPr lang="ko-KR" sz="1000" kern="0" dirty="0" smtClean="0">
                          <a:effectLst/>
                          <a:latin typeface="+mj-ea"/>
                          <a:ea typeface="+mj-ea"/>
                          <a:cs typeface="Arial"/>
                        </a:rPr>
                        <a:t>감지</a:t>
                      </a:r>
                      <a:r>
                        <a:rPr lang="en-US" altLang="ko-KR" sz="1000" kern="0" dirty="0" smtClean="0">
                          <a:effectLst/>
                          <a:latin typeface="+mj-ea"/>
                          <a:ea typeface="+mj-ea"/>
                          <a:cs typeface="Arial"/>
                        </a:rPr>
                        <a:t> </a:t>
                      </a:r>
                      <a:r>
                        <a:rPr lang="ko-KR" altLang="en-US" sz="1000" kern="0" dirty="0" smtClean="0">
                          <a:effectLst/>
                          <a:latin typeface="+mj-ea"/>
                          <a:ea typeface="+mj-ea"/>
                          <a:cs typeface="Arial"/>
                        </a:rPr>
                        <a:t>기능</a:t>
                      </a:r>
                      <a:endParaRPr lang="ko-KR" sz="1000" kern="100" dirty="0">
                        <a:effectLst/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1444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altLang="ko-KR" sz="1000" b="1" kern="100" dirty="0" smtClean="0">
                          <a:effectLst/>
                          <a:latin typeface="맑은 고딕"/>
                          <a:ea typeface="맑은 고딕"/>
                          <a:cs typeface="Times New Roman"/>
                        </a:rPr>
                        <a:t>TS </a:t>
                      </a:r>
                      <a:r>
                        <a:rPr lang="ko-KR" altLang="en-US" sz="1000" b="1" kern="100" dirty="0" smtClean="0">
                          <a:effectLst/>
                          <a:latin typeface="맑은 고딕"/>
                          <a:ea typeface="맑은 고딕"/>
                          <a:cs typeface="Times New Roman"/>
                        </a:rPr>
                        <a:t>다중화기</a:t>
                      </a:r>
                      <a:endParaRPr lang="en-US" altLang="ko-KR" sz="1000" b="1" kern="100" dirty="0" smtClean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ko-KR" altLang="en-US" sz="1000" b="1" kern="100" dirty="0" smtClean="0">
                          <a:effectLst/>
                          <a:latin typeface="맑은 고딕"/>
                          <a:ea typeface="맑은 고딕"/>
                          <a:cs typeface="Times New Roman"/>
                        </a:rPr>
                        <a:t>및 시스템</a:t>
                      </a:r>
                      <a:endParaRPr lang="ko-KR" sz="1000" b="1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lvl="0" indent="-171450" algn="just" latinLnBrk="1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altLang="ko-KR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시스템</a:t>
                      </a:r>
                      <a:r>
                        <a:rPr lang="ko-KR" altLang="ko-KR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 </a:t>
                      </a:r>
                      <a:r>
                        <a:rPr lang="ko-KR" altLang="ko-KR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지연</a:t>
                      </a:r>
                      <a:r>
                        <a:rPr lang="en-US" altLang="ko-KR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: 150ms, 200ms, 350ms,650ms</a:t>
                      </a:r>
                    </a:p>
                    <a:p>
                      <a:pPr marL="171450" lvl="0" indent="-171450" algn="just" latinLnBrk="1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TS </a:t>
                      </a:r>
                      <a:r>
                        <a:rPr lang="ko-KR" altLang="ko-KR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비트</a:t>
                      </a:r>
                      <a:r>
                        <a:rPr lang="ko-KR" altLang="ko-KR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 </a:t>
                      </a:r>
                      <a:r>
                        <a:rPr lang="ko-KR" altLang="ko-KR" sz="1000" kern="1200" dirty="0" err="1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레이트</a:t>
                      </a:r>
                      <a:r>
                        <a:rPr lang="en-US" altLang="ko-KR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: 4.5~25 Mbps.</a:t>
                      </a:r>
                    </a:p>
                    <a:p>
                      <a:pPr marL="171450" lvl="0" indent="-171450" algn="just" latinLnBrk="1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TS ID, PMT/PCR/Video</a:t>
                      </a:r>
                      <a:r>
                        <a:rPr lang="en-US" altLang="ko-KR" sz="1000" kern="1200" baseline="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/Audio PID </a:t>
                      </a:r>
                      <a:r>
                        <a:rPr lang="ko-KR" altLang="en-US" sz="1000" kern="1200" baseline="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편집 가능</a:t>
                      </a:r>
                      <a:r>
                        <a:rPr lang="en-US" altLang="ko-KR" sz="1000" kern="1200" baseline="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.</a:t>
                      </a:r>
                      <a:endParaRPr lang="en-US" altLang="ko-KR" sz="1000" kern="1200" dirty="0" smtClean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Ebrim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ko-KR" sz="1000" b="1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맑은 고딕"/>
                          <a:cs typeface="Ebrima"/>
                        </a:rPr>
                        <a:t>비디오 인코더 </a:t>
                      </a:r>
                      <a:endParaRPr lang="ko-KR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lvl="0" indent="-171450" algn="just" latinLnBrk="1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MPEG2, H.264 </a:t>
                      </a:r>
                      <a:r>
                        <a:rPr lang="ko-KR" altLang="en-US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지원</a:t>
                      </a:r>
                      <a:endParaRPr lang="en-US" sz="1000" kern="1200" dirty="0" smtClean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Ebrima"/>
                      </a:endParaRPr>
                    </a:p>
                    <a:p>
                      <a:pPr marL="171450" lvl="0" indent="-171450" algn="just" latinLnBrk="1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MPEG2 HD / SD </a:t>
                      </a: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(</a:t>
                      </a:r>
                      <a:r>
                        <a:rPr lang="en-US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MP@HL / MP@ML), </a:t>
                      </a:r>
                      <a:r>
                        <a:rPr lang="en-US" altLang="ko-KR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n-ea"/>
                          <a:cs typeface="Ebrima"/>
                        </a:rPr>
                        <a:t>H.264 HD /</a:t>
                      </a:r>
                      <a:r>
                        <a:rPr lang="en-US" altLang="ko-KR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n-ea"/>
                          <a:cs typeface="바탕"/>
                        </a:rPr>
                        <a:t> SD (HP@L4 / HP@L3)</a:t>
                      </a:r>
                    </a:p>
                    <a:p>
                      <a:pPr marL="171450" lvl="0" indent="-171450" algn="just" latinLnBrk="1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비트 </a:t>
                      </a:r>
                      <a:r>
                        <a:rPr lang="ko-KR" altLang="en-US" sz="1000" kern="1200" dirty="0" err="1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레이트</a:t>
                      </a:r>
                      <a:r>
                        <a:rPr lang="en-US" altLang="ko-KR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 : (MPEG2) 5Mbps ~ 22 Mbps, (</a:t>
                      </a:r>
                      <a:r>
                        <a:rPr lang="en-US" altLang="ko-KR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H.264) </a:t>
                      </a:r>
                      <a:r>
                        <a:rPr lang="en-US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3.5Mbps ~ 22Mbps</a:t>
                      </a:r>
                    </a:p>
                    <a:p>
                      <a:pPr marL="171450" lvl="0" indent="-171450" algn="just" latinLnBrk="1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000" kern="100" dirty="0" smtClean="0">
                          <a:effectLst/>
                          <a:latin typeface="+mj-ea"/>
                          <a:ea typeface="+mj-ea"/>
                          <a:cs typeface="Times New Roman"/>
                        </a:rPr>
                        <a:t>Closed Caption </a:t>
                      </a:r>
                      <a:r>
                        <a:rPr lang="ko-KR" altLang="en-US" sz="1000" kern="100" dirty="0" smtClean="0">
                          <a:effectLst/>
                          <a:latin typeface="+mj-ea"/>
                          <a:ea typeface="+mj-ea"/>
                          <a:cs typeface="Times New Roman"/>
                        </a:rPr>
                        <a:t>지원</a:t>
                      </a:r>
                      <a:endParaRPr lang="ko-KR" sz="1000" kern="100" dirty="0">
                        <a:effectLst/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ko-KR" sz="1000" b="1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맑은 고딕"/>
                          <a:cs typeface="Ebrima"/>
                        </a:rPr>
                        <a:t>오디오 인코더 </a:t>
                      </a:r>
                      <a:endParaRPr lang="ko-KR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lvl="0" indent="-171450" algn="just" latinLnBrk="1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MP1L2,</a:t>
                      </a:r>
                      <a:r>
                        <a:rPr lang="en-US" sz="1000" kern="1200" baseline="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 </a:t>
                      </a:r>
                      <a:r>
                        <a:rPr lang="en-US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Dolby AC3, AAC-LC, HE-AACv2 (</a:t>
                      </a:r>
                      <a:r>
                        <a:rPr lang="ko-KR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스테레오</a:t>
                      </a:r>
                      <a:r>
                        <a:rPr lang="en-US" altLang="ko-KR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)</a:t>
                      </a:r>
                    </a:p>
                    <a:p>
                      <a:pPr marL="171450" lvl="0" indent="-171450" algn="just" latinLnBrk="1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비트</a:t>
                      </a:r>
                      <a:r>
                        <a:rPr lang="ko-KR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 </a:t>
                      </a:r>
                      <a:r>
                        <a:rPr lang="ko-KR" sz="1000" kern="1200" dirty="0" err="1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레이트</a:t>
                      </a: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: </a:t>
                      </a:r>
                      <a:r>
                        <a:rPr lang="en-US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192~384 Kbps (HE-AACv2</a:t>
                      </a:r>
                      <a:r>
                        <a:rPr lang="ko-KR" altLang="en-US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는 </a:t>
                      </a:r>
                      <a:r>
                        <a:rPr lang="en-US" altLang="ko-KR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32~96Kbps)</a:t>
                      </a:r>
                      <a:endParaRPr lang="en-US" sz="1000" kern="1200" dirty="0" smtClean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Ebrima"/>
                      </a:endParaRPr>
                    </a:p>
                    <a:p>
                      <a:pPr marL="171450" lvl="0" indent="-171450" algn="just" latinLnBrk="1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오디오</a:t>
                      </a:r>
                      <a:r>
                        <a:rPr lang="ko-KR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 </a:t>
                      </a:r>
                      <a:r>
                        <a:rPr lang="ko-KR" sz="100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샘플</a:t>
                      </a:r>
                      <a:r>
                        <a:rPr lang="ko-KR" sz="100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 </a:t>
                      </a:r>
                      <a:r>
                        <a:rPr lang="ko-KR" sz="1000" kern="1200" dirty="0" err="1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레이트</a:t>
                      </a: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: </a:t>
                      </a:r>
                      <a:r>
                        <a:rPr lang="en-US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48KHz</a:t>
                      </a:r>
                    </a:p>
                    <a:p>
                      <a:pPr marL="171450" lvl="0" indent="-171450" algn="just" latinLnBrk="1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오디오 </a:t>
                      </a:r>
                      <a:r>
                        <a:rPr lang="ko-KR" altLang="en-US" sz="1000" kern="1200" dirty="0" err="1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딜레이</a:t>
                      </a:r>
                      <a:r>
                        <a:rPr lang="ko-KR" altLang="en-US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 조절</a:t>
                      </a:r>
                      <a:r>
                        <a:rPr lang="en-US" altLang="ko-KR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(0~400ms)</a:t>
                      </a:r>
                    </a:p>
                    <a:p>
                      <a:pPr marL="171450" lvl="0" indent="-171450" algn="just" latinLnBrk="1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오디오 볼륨 조절 </a:t>
                      </a:r>
                      <a:r>
                        <a:rPr lang="en-US" altLang="ko-KR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(100%~500%)</a:t>
                      </a:r>
                      <a:endParaRPr lang="ko-KR" sz="1000" kern="100" dirty="0">
                        <a:effectLst/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b="1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맑은 고딕"/>
                          <a:cs typeface="Ebrima"/>
                        </a:rPr>
                        <a:t>PSIP </a:t>
                      </a:r>
                      <a:r>
                        <a:rPr lang="ko-KR" sz="1000" b="1" kern="120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맑은 고딕"/>
                          <a:cs typeface="바탕"/>
                        </a:rPr>
                        <a:t>생성기</a:t>
                      </a:r>
                      <a:r>
                        <a:rPr lang="ko-KR" sz="1000" b="1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맑은 고딕"/>
                          <a:cs typeface="Ebrima"/>
                        </a:rPr>
                        <a:t> </a:t>
                      </a:r>
                      <a:endParaRPr lang="ko-KR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lvl="0" indent="-171450" algn="just" latinLnBrk="1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PSIP</a:t>
                      </a: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: MGT, TVCT </a:t>
                      </a:r>
                      <a:r>
                        <a:rPr lang="ko-KR" sz="100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생성</a:t>
                      </a:r>
                      <a:r>
                        <a:rPr lang="ko-KR" sz="100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 </a:t>
                      </a:r>
                      <a:r>
                        <a:rPr lang="ko-KR" sz="1000" kern="1200" dirty="0" err="1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활설</a:t>
                      </a: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/</a:t>
                      </a:r>
                      <a:r>
                        <a:rPr lang="ko-KR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비활성</a:t>
                      </a:r>
                      <a:endParaRPr lang="en-US" altLang="ko-KR" sz="1000" kern="1200" dirty="0" smtClean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바탕"/>
                      </a:endParaRPr>
                    </a:p>
                    <a:p>
                      <a:pPr marL="171450" lvl="0" indent="-171450" algn="just" latinLnBrk="1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sz="100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Short </a:t>
                      </a: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name, major </a:t>
                      </a:r>
                      <a:r>
                        <a:rPr lang="ko-KR" sz="100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및</a:t>
                      </a:r>
                      <a:r>
                        <a:rPr lang="ko-KR" sz="100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 </a:t>
                      </a: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minor </a:t>
                      </a:r>
                      <a:r>
                        <a:rPr lang="ko-KR" sz="100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채널</a:t>
                      </a:r>
                      <a:r>
                        <a:rPr lang="ko-KR" sz="100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 </a:t>
                      </a:r>
                      <a:r>
                        <a:rPr lang="ko-KR" sz="100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넘버</a:t>
                      </a:r>
                      <a:r>
                        <a:rPr lang="ko-KR" sz="100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 </a:t>
                      </a:r>
                      <a:r>
                        <a:rPr lang="ko-KR" sz="100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설정</a:t>
                      </a:r>
                      <a:endParaRPr lang="ko-KR" sz="1000" kern="100" dirty="0">
                        <a:effectLst/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b="1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맑은 고딕"/>
                          <a:cs typeface="Ebrima"/>
                        </a:rPr>
                        <a:t>ASI </a:t>
                      </a:r>
                      <a:r>
                        <a:rPr lang="ko-KR" sz="1000" b="1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맑은 고딕"/>
                          <a:cs typeface="바탕"/>
                        </a:rPr>
                        <a:t>출력</a:t>
                      </a:r>
                      <a:r>
                        <a:rPr lang="ko-KR" sz="1000" b="1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맑은 고딕"/>
                          <a:cs typeface="Ebrima"/>
                        </a:rPr>
                        <a:t> </a:t>
                      </a:r>
                      <a:endParaRPr lang="ko-KR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lvl="0" indent="-171450" algn="just" latinLnBrk="1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sz="1000" b="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커넥터</a:t>
                      </a:r>
                      <a:r>
                        <a:rPr lang="en-US" sz="1000" b="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: BNC 75</a:t>
                      </a:r>
                      <a:r>
                        <a:rPr lang="ko-KR" sz="1000" b="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Ω</a:t>
                      </a:r>
                      <a:r>
                        <a:rPr lang="en-US" sz="1000" b="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 1</a:t>
                      </a:r>
                      <a:r>
                        <a:rPr lang="ko-KR" sz="1000" b="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개</a:t>
                      </a:r>
                      <a:endParaRPr lang="en-US" altLang="ko-KR" sz="1000" b="0" kern="1200" dirty="0" smtClean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바탕"/>
                      </a:endParaRPr>
                    </a:p>
                    <a:p>
                      <a:pPr marL="171450" lvl="0" indent="-171450" algn="just" latinLnBrk="1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sz="1000" b="0" kern="1200" dirty="0" err="1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패킷</a:t>
                      </a:r>
                      <a:r>
                        <a:rPr lang="ko-KR" sz="1000" b="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 </a:t>
                      </a:r>
                      <a:r>
                        <a:rPr lang="ko-KR" sz="1000" b="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크기</a:t>
                      </a:r>
                      <a:r>
                        <a:rPr lang="en-US" sz="1000" b="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: 188 </a:t>
                      </a:r>
                      <a:r>
                        <a:rPr lang="ko-KR" sz="1000" b="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바이트</a:t>
                      </a:r>
                      <a:endParaRPr lang="en-US" altLang="ko-KR" sz="1000" b="0" kern="1200" dirty="0" smtClean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바탕"/>
                      </a:endParaRPr>
                    </a:p>
                    <a:p>
                      <a:pPr marL="171450" lvl="0" indent="-171450" algn="just" latinLnBrk="1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sz="1000" b="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TS </a:t>
                      </a:r>
                      <a:r>
                        <a:rPr lang="ko-KR" sz="1000" b="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비트</a:t>
                      </a:r>
                      <a:r>
                        <a:rPr lang="ko-KR" sz="1000" b="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 </a:t>
                      </a:r>
                      <a:r>
                        <a:rPr lang="ko-KR" sz="1000" b="0" kern="1200" dirty="0" err="1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레이트</a:t>
                      </a:r>
                      <a:r>
                        <a:rPr lang="en-US" sz="1000" b="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: 19.392Mbps</a:t>
                      </a:r>
                      <a:endParaRPr lang="ko-KR" sz="1000" b="0" kern="100" dirty="0">
                        <a:effectLst/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b="1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맑은 고딕"/>
                          <a:cs typeface="Ebrima"/>
                        </a:rPr>
                        <a:t>RF </a:t>
                      </a:r>
                      <a:r>
                        <a:rPr lang="ko-KR" sz="1000" b="1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맑은 고딕"/>
                          <a:cs typeface="바탕"/>
                        </a:rPr>
                        <a:t>출력</a:t>
                      </a:r>
                      <a:r>
                        <a:rPr lang="ko-KR" sz="1000" b="1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맑은 고딕"/>
                          <a:cs typeface="Ebrima"/>
                        </a:rPr>
                        <a:t> </a:t>
                      </a:r>
                      <a:endParaRPr lang="ko-KR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lvl="0" indent="-171450" algn="just" latinLnBrk="1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sz="1000" b="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변조방식</a:t>
                      </a:r>
                      <a:r>
                        <a:rPr lang="en-US" sz="1000" b="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: ATSC(8VSB</a:t>
                      </a:r>
                      <a:r>
                        <a:rPr lang="en-US" sz="1000" b="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)</a:t>
                      </a:r>
                    </a:p>
                    <a:p>
                      <a:pPr marL="171450" lvl="0" indent="-171450" algn="just" latinLnBrk="1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sz="1000" b="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커넥터</a:t>
                      </a:r>
                      <a:r>
                        <a:rPr lang="en-US" sz="1000" b="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: F-</a:t>
                      </a:r>
                      <a:r>
                        <a:rPr lang="ko-KR" sz="1000" b="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타입</a:t>
                      </a:r>
                      <a:r>
                        <a:rPr lang="en-US" sz="1000" b="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 75</a:t>
                      </a:r>
                      <a:r>
                        <a:rPr lang="ko-KR" sz="1000" b="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Ω</a:t>
                      </a:r>
                      <a:r>
                        <a:rPr lang="en-US" sz="1000" b="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 1</a:t>
                      </a:r>
                      <a:r>
                        <a:rPr lang="ko-KR" sz="1000" b="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개</a:t>
                      </a:r>
                      <a:r>
                        <a:rPr lang="ko-KR" sz="1000" b="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 </a:t>
                      </a:r>
                      <a:endParaRPr lang="en-US" altLang="ko-KR" sz="1000" b="0" kern="1200" dirty="0" smtClean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Ebrima"/>
                      </a:endParaRPr>
                    </a:p>
                    <a:p>
                      <a:pPr marL="171450" lvl="0" indent="-171450" algn="just" latinLnBrk="1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sz="1000" b="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출력</a:t>
                      </a:r>
                      <a:r>
                        <a:rPr lang="ko-KR" sz="1000" b="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 </a:t>
                      </a:r>
                      <a:r>
                        <a:rPr lang="ko-KR" sz="1000" b="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레벨</a:t>
                      </a:r>
                      <a:r>
                        <a:rPr lang="en-US" sz="1000" b="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 : </a:t>
                      </a:r>
                      <a:r>
                        <a:rPr lang="en-US" sz="1000" b="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+2</a:t>
                      </a:r>
                      <a:r>
                        <a:rPr lang="en-US" sz="1000" b="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~-</a:t>
                      </a:r>
                      <a:r>
                        <a:rPr lang="en-US" sz="1000" b="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18dBm(0.5dB </a:t>
                      </a:r>
                      <a:r>
                        <a:rPr lang="en-US" sz="1000" b="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step</a:t>
                      </a:r>
                      <a:r>
                        <a:rPr lang="en-US" sz="1000" b="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)</a:t>
                      </a:r>
                    </a:p>
                    <a:p>
                      <a:pPr marL="171450" lvl="0" indent="-171450" algn="just" latinLnBrk="1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sz="1000" b="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중심</a:t>
                      </a:r>
                      <a:r>
                        <a:rPr lang="ko-KR" sz="1000" b="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 </a:t>
                      </a:r>
                      <a:r>
                        <a:rPr lang="ko-KR" sz="1000" b="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주파수</a:t>
                      </a:r>
                      <a:r>
                        <a:rPr lang="ko-KR" sz="1000" b="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 </a:t>
                      </a:r>
                      <a:r>
                        <a:rPr lang="ko-KR" sz="1000" b="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범위</a:t>
                      </a:r>
                      <a:r>
                        <a:rPr lang="en-US" sz="1000" b="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: 40~999 </a:t>
                      </a:r>
                      <a:r>
                        <a:rPr lang="en-US" sz="1000" b="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MHz</a:t>
                      </a:r>
                    </a:p>
                    <a:p>
                      <a:pPr marL="171450" lvl="0" indent="-171450" algn="just" latinLnBrk="1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sz="1000" b="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MER</a:t>
                      </a:r>
                      <a:r>
                        <a:rPr lang="en-US" sz="1000" b="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: 36dB </a:t>
                      </a:r>
                      <a:r>
                        <a:rPr lang="ko-KR" sz="1000" b="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이상</a:t>
                      </a:r>
                      <a:r>
                        <a:rPr lang="ko-KR" sz="1000" b="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 </a:t>
                      </a:r>
                      <a:endParaRPr lang="en-US" altLang="ko-KR" sz="1000" b="0" kern="1200" dirty="0" smtClean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Ebrima"/>
                      </a:endParaRPr>
                    </a:p>
                    <a:p>
                      <a:pPr marL="171450" lvl="0" indent="-171450" algn="just" latinLnBrk="1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sz="1000" b="0" kern="1200" dirty="0" err="1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스퓨리어스</a:t>
                      </a:r>
                      <a:r>
                        <a:rPr lang="en-US" sz="1000" b="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: 60dBc (</a:t>
                      </a:r>
                      <a:r>
                        <a:rPr lang="ko-KR" sz="1000" b="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출력</a:t>
                      </a:r>
                      <a:r>
                        <a:rPr lang="ko-KR" sz="1000" b="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 </a:t>
                      </a:r>
                      <a:r>
                        <a:rPr lang="ko-KR" sz="1000" b="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레벨</a:t>
                      </a:r>
                      <a:r>
                        <a:rPr lang="ko-KR" sz="1000" b="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 </a:t>
                      </a:r>
                      <a:r>
                        <a:rPr lang="ko-KR" sz="1000" b="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대비</a:t>
                      </a:r>
                      <a:r>
                        <a:rPr lang="en-US" sz="1000" b="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)</a:t>
                      </a:r>
                    </a:p>
                    <a:p>
                      <a:pPr marL="171450" lvl="0" indent="-171450" algn="just" latinLnBrk="1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sz="1000" b="0" kern="1200" dirty="0" err="1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페이즈</a:t>
                      </a:r>
                      <a:r>
                        <a:rPr lang="ko-KR" sz="1000" b="0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 </a:t>
                      </a:r>
                      <a:r>
                        <a:rPr lang="ko-KR" sz="1000" b="0" kern="1200" dirty="0" err="1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노이즈</a:t>
                      </a:r>
                      <a:r>
                        <a:rPr lang="en-US" sz="1000" b="0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: VHF 110dBc@20kHz, UHF 95dBc@20kHz</a:t>
                      </a:r>
                      <a:endParaRPr lang="ko-KR" sz="1000" b="0" kern="100" dirty="0">
                        <a:effectLst/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109641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16846635"/>
              </p:ext>
            </p:extLst>
          </p:nvPr>
        </p:nvGraphicFramePr>
        <p:xfrm>
          <a:off x="497011" y="1262335"/>
          <a:ext cx="5595814" cy="223012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027709"/>
                <a:gridCol w="4568105"/>
              </a:tblGrid>
              <a:tr h="152400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altLang="ko-KR" sz="1000" b="1" kern="100" dirty="0" smtClean="0">
                          <a:effectLst/>
                          <a:latin typeface="맑은 고딕"/>
                          <a:ea typeface="맑은 고딕"/>
                          <a:cs typeface="Times New Roman"/>
                        </a:rPr>
                        <a:t>IP</a:t>
                      </a:r>
                      <a:r>
                        <a:rPr lang="ko-KR" altLang="en-US" sz="1000" b="1" kern="100" dirty="0" smtClean="0">
                          <a:effectLst/>
                          <a:latin typeface="맑은 고딕"/>
                          <a:ea typeface="맑은 고딕"/>
                          <a:cs typeface="Times New Roman"/>
                        </a:rPr>
                        <a:t>출력</a:t>
                      </a:r>
                      <a:r>
                        <a:rPr lang="en-US" altLang="ko-KR" sz="1000" b="1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맑은 고딕"/>
                          <a:ea typeface="맑은 고딕"/>
                          <a:cs typeface="Times New Roman"/>
                        </a:rPr>
                        <a:t>(*</a:t>
                      </a:r>
                      <a:r>
                        <a:rPr lang="ko-KR" altLang="en-US" sz="1000" b="1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맑은 고딕"/>
                          <a:ea typeface="맑은 고딕"/>
                          <a:cs typeface="Times New Roman"/>
                        </a:rPr>
                        <a:t>옵션</a:t>
                      </a:r>
                      <a:r>
                        <a:rPr lang="en-US" altLang="ko-KR" sz="1000" b="1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맑은 고딕"/>
                          <a:ea typeface="맑은 고딕"/>
                          <a:cs typeface="Times New Roman"/>
                        </a:rPr>
                        <a:t>)</a:t>
                      </a:r>
                      <a:endParaRPr lang="ko-KR" sz="1000" b="1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390" indent="-21590" algn="just" latinLnBrk="1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ko-KR" altLang="en-US" sz="1000" kern="100" dirty="0" err="1" smtClean="0">
                          <a:effectLst/>
                          <a:latin typeface="맑은 고딕"/>
                          <a:ea typeface="맑은 고딕"/>
                          <a:cs typeface="Times New Roman"/>
                        </a:rPr>
                        <a:t>이더넷</a:t>
                      </a:r>
                      <a:r>
                        <a:rPr lang="en-US" altLang="ko-KR" sz="1000" kern="100" dirty="0" smtClean="0">
                          <a:effectLst/>
                          <a:latin typeface="맑은 고딕"/>
                          <a:ea typeface="맑은 고딕"/>
                          <a:cs typeface="Times New Roman"/>
                        </a:rPr>
                        <a:t> : 10/100Bast-T,</a:t>
                      </a:r>
                      <a:r>
                        <a:rPr lang="en-US" altLang="ko-KR" sz="1000" kern="100" baseline="0" dirty="0" smtClean="0">
                          <a:effectLst/>
                          <a:latin typeface="맑은 고딕"/>
                          <a:ea typeface="맑은 고딕"/>
                          <a:cs typeface="Times New Roman"/>
                        </a:rPr>
                        <a:t> half/full duplex</a:t>
                      </a:r>
                    </a:p>
                    <a:p>
                      <a:pPr marL="72390" indent="-21590" algn="just" latinLnBrk="1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1000" kern="100" baseline="0" dirty="0" smtClean="0">
                          <a:effectLst/>
                          <a:latin typeface="+mn-lt"/>
                          <a:ea typeface="+mn-ea"/>
                          <a:cs typeface="Times New Roman"/>
                        </a:rPr>
                        <a:t>Maximum Transmission Unit  </a:t>
                      </a:r>
                      <a:r>
                        <a:rPr lang="en-US" altLang="ko-KR" sz="1000" kern="100" baseline="0" dirty="0" smtClean="0">
                          <a:effectLst/>
                          <a:latin typeface="맑은 고딕"/>
                          <a:ea typeface="맑은 고딕"/>
                          <a:cs typeface="Times New Roman"/>
                        </a:rPr>
                        <a:t>:  1464~1472 MTU</a:t>
                      </a:r>
                    </a:p>
                    <a:p>
                      <a:pPr marL="72390" indent="-21590" algn="just" latinLnBrk="1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ko-KR" altLang="en-US" sz="1000" kern="100" baseline="0" dirty="0" err="1" smtClean="0">
                          <a:effectLst/>
                          <a:latin typeface="맑은 고딕"/>
                          <a:ea typeface="맑은 고딕"/>
                          <a:cs typeface="Times New Roman"/>
                        </a:rPr>
                        <a:t>스트리밍</a:t>
                      </a:r>
                      <a:r>
                        <a:rPr lang="ko-KR" altLang="en-US" sz="1000" kern="100" baseline="0" dirty="0" smtClean="0">
                          <a:effectLst/>
                          <a:latin typeface="맑은 고딕"/>
                          <a:ea typeface="맑은 고딕"/>
                          <a:cs typeface="Times New Roman"/>
                        </a:rPr>
                        <a:t> 프로토콜 </a:t>
                      </a:r>
                      <a:r>
                        <a:rPr lang="en-US" altLang="ko-KR" sz="1000" kern="100" baseline="0" dirty="0" smtClean="0">
                          <a:effectLst/>
                          <a:latin typeface="맑은 고딕"/>
                          <a:ea typeface="맑은 고딕"/>
                          <a:cs typeface="Times New Roman"/>
                        </a:rPr>
                        <a:t>: MPEG2-TS/UDP</a:t>
                      </a:r>
                    </a:p>
                    <a:p>
                      <a:pPr marL="72390" indent="-21590" algn="just" latinLnBrk="1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ko-KR" altLang="en-US" sz="1000" kern="100" baseline="0" dirty="0" smtClean="0">
                          <a:effectLst/>
                          <a:latin typeface="맑은 고딕"/>
                          <a:ea typeface="맑은 고딕"/>
                          <a:cs typeface="Times New Roman"/>
                        </a:rPr>
                        <a:t>전송 프로토콜</a:t>
                      </a:r>
                      <a:r>
                        <a:rPr lang="en-US" altLang="ko-KR" sz="1000" kern="100" baseline="0" dirty="0" smtClean="0">
                          <a:effectLst/>
                          <a:latin typeface="맑은 고딕"/>
                          <a:ea typeface="맑은 고딕"/>
                          <a:cs typeface="Times New Roman"/>
                        </a:rPr>
                        <a:t> : UDP, Unicast or Multicast</a:t>
                      </a:r>
                    </a:p>
                    <a:p>
                      <a:pPr marL="72390" indent="-21590" algn="just" latinLnBrk="1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1000" kern="100" baseline="0" dirty="0" smtClean="0">
                          <a:effectLst/>
                          <a:latin typeface="맑은 고딕"/>
                          <a:ea typeface="맑은 고딕"/>
                          <a:cs typeface="Times New Roman"/>
                        </a:rPr>
                        <a:t>IGMPv1, IGMPv2 </a:t>
                      </a:r>
                      <a:r>
                        <a:rPr lang="ko-KR" altLang="en-US" sz="1000" kern="100" baseline="0" dirty="0" smtClean="0">
                          <a:effectLst/>
                          <a:latin typeface="맑은 고딕"/>
                          <a:ea typeface="맑은 고딕"/>
                          <a:cs typeface="Times New Roman"/>
                        </a:rPr>
                        <a:t>지원</a:t>
                      </a:r>
                      <a:endParaRPr lang="en-US" altLang="ko-KR" sz="1000" kern="100" baseline="0" dirty="0" smtClean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920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ko-KR" sz="1000" b="1" kern="1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맑은 고딕"/>
                          <a:cs typeface="Ebrima"/>
                        </a:rPr>
                        <a:t>관리 </a:t>
                      </a:r>
                      <a:endParaRPr lang="ko-KR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lvl="0" indent="-171450" algn="just" latinLnBrk="1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sz="1000" kern="1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전면</a:t>
                      </a:r>
                      <a:r>
                        <a:rPr lang="ko-KR" sz="1000" kern="1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 </a:t>
                      </a:r>
                      <a:r>
                        <a:rPr lang="ko-KR" sz="1000" kern="1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패널</a:t>
                      </a:r>
                      <a:r>
                        <a:rPr lang="en-US" sz="1000" kern="1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: 4-</a:t>
                      </a:r>
                      <a:r>
                        <a:rPr lang="ko-KR" sz="1000" kern="1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라인</a:t>
                      </a:r>
                      <a:r>
                        <a:rPr lang="ko-KR" sz="1000" kern="1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 </a:t>
                      </a:r>
                      <a:r>
                        <a:rPr lang="ko-KR" sz="1000" kern="1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텍스트</a:t>
                      </a:r>
                      <a:r>
                        <a:rPr lang="en-US" sz="1000" kern="1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 LCD, 6 </a:t>
                      </a:r>
                      <a:r>
                        <a:rPr lang="ko-KR" sz="1000" kern="1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버튼</a:t>
                      </a:r>
                      <a:r>
                        <a:rPr lang="en-US" sz="1000" kern="1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, </a:t>
                      </a:r>
                      <a:r>
                        <a:rPr lang="ko-KR" sz="1000" kern="1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상태</a:t>
                      </a:r>
                      <a:r>
                        <a:rPr lang="en-US" sz="1000" kern="1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 LED(RGB) </a:t>
                      </a:r>
                      <a:endParaRPr lang="en-US" sz="1000" kern="100" dirty="0" smtClean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Ebrima"/>
                      </a:endParaRPr>
                    </a:p>
                    <a:p>
                      <a:pPr marL="171450" lvl="0" indent="-171450" algn="just" latinLnBrk="1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sz="1000" kern="1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후면 </a:t>
                      </a:r>
                      <a:r>
                        <a:rPr lang="en-US" sz="1000" kern="1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USB </a:t>
                      </a:r>
                      <a:r>
                        <a:rPr lang="ko-KR" sz="1000" kern="1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포트</a:t>
                      </a:r>
                      <a:r>
                        <a:rPr lang="en-US" sz="1000" kern="1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:</a:t>
                      </a:r>
                      <a:r>
                        <a:rPr lang="en-US" sz="1000" kern="1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 GUI, </a:t>
                      </a:r>
                      <a:r>
                        <a:rPr lang="ko-KR" sz="1000" kern="100" dirty="0" err="1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펌웨어</a:t>
                      </a:r>
                      <a:r>
                        <a:rPr lang="ko-KR" sz="1000" kern="1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 </a:t>
                      </a:r>
                      <a:r>
                        <a:rPr lang="ko-KR" sz="1000" kern="1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업데이트</a:t>
                      </a:r>
                      <a:endParaRPr lang="ko-KR" sz="1000" kern="100" dirty="0">
                        <a:effectLst/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ko-KR" sz="1000" b="1" kern="1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맑은 고딕"/>
                          <a:cs typeface="Ebrima"/>
                        </a:rPr>
                        <a:t>제원 및 사용환경 </a:t>
                      </a:r>
                      <a:endParaRPr lang="ko-KR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lvl="0" indent="-171450" algn="just" latinLnBrk="1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sz="1000" kern="1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크기</a:t>
                      </a:r>
                      <a:r>
                        <a:rPr lang="en-US" sz="1000" kern="1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: 44(H) X 483(W) X 240(D) (</a:t>
                      </a:r>
                      <a:r>
                        <a:rPr lang="ko-KR" sz="1000" kern="1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커넥터</a:t>
                      </a:r>
                      <a:r>
                        <a:rPr lang="ko-KR" sz="1000" kern="1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 </a:t>
                      </a:r>
                      <a:r>
                        <a:rPr lang="ko-KR" sz="1000" kern="1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제외</a:t>
                      </a:r>
                      <a:r>
                        <a:rPr lang="en-US" sz="1000" kern="1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) </a:t>
                      </a:r>
                      <a:endParaRPr lang="en-US" sz="1000" kern="100" dirty="0" smtClean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Ebrima"/>
                      </a:endParaRPr>
                    </a:p>
                    <a:p>
                      <a:pPr marL="171450" lvl="0" indent="-171450" algn="just" latinLnBrk="1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sz="1000" kern="1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동작</a:t>
                      </a:r>
                      <a:r>
                        <a:rPr lang="ko-KR" sz="1000" kern="1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 </a:t>
                      </a:r>
                      <a:r>
                        <a:rPr lang="ko-KR" sz="1000" kern="1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온도</a:t>
                      </a:r>
                      <a:r>
                        <a:rPr lang="en-US" sz="1000" kern="1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: 0~45</a:t>
                      </a:r>
                      <a:r>
                        <a:rPr lang="ko-KR" sz="1000" kern="1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℃ </a:t>
                      </a:r>
                      <a:endParaRPr lang="en-US" altLang="ko-KR" sz="1000" kern="100" dirty="0" smtClean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Ebrima"/>
                      </a:endParaRPr>
                    </a:p>
                    <a:p>
                      <a:pPr marL="171450" lvl="0" indent="-171450" algn="just" latinLnBrk="1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sz="1000" kern="1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무게</a:t>
                      </a:r>
                      <a:r>
                        <a:rPr lang="en-US" sz="1000" kern="1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: 2 Kg </a:t>
                      </a:r>
                      <a:endParaRPr lang="en-US" sz="1000" kern="100" dirty="0" smtClean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Ebrima"/>
                      </a:endParaRPr>
                    </a:p>
                    <a:p>
                      <a:pPr marL="171450" lvl="0" indent="-171450" algn="just" latinLnBrk="1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sz="1000" kern="1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소비전력</a:t>
                      </a:r>
                      <a:r>
                        <a:rPr lang="en-US" sz="1000" kern="1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: </a:t>
                      </a:r>
                      <a:r>
                        <a:rPr lang="ko-KR" sz="1000" kern="1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바탕"/>
                        </a:rPr>
                        <a:t>최대</a:t>
                      </a:r>
                      <a:r>
                        <a:rPr lang="ko-KR" sz="1000" kern="1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 </a:t>
                      </a:r>
                      <a:r>
                        <a:rPr lang="en-US" sz="1000" kern="1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Ebrima"/>
                        </a:rPr>
                        <a:t>25W </a:t>
                      </a:r>
                      <a:endParaRPr lang="ko-KR" sz="1000" kern="100" dirty="0">
                        <a:effectLst/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17338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직사각형 29"/>
          <p:cNvSpPr/>
          <p:nvPr/>
        </p:nvSpPr>
        <p:spPr>
          <a:xfrm>
            <a:off x="606425" y="3802886"/>
            <a:ext cx="685800" cy="457200"/>
          </a:xfrm>
          <a:prstGeom prst="rect">
            <a:avLst/>
          </a:prstGeom>
          <a:noFill/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직사각형 30"/>
          <p:cNvSpPr/>
          <p:nvPr/>
        </p:nvSpPr>
        <p:spPr>
          <a:xfrm>
            <a:off x="530225" y="3698141"/>
            <a:ext cx="5791200" cy="30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6" name="Picture 2" descr="D:\01-업무관련\(1프로젝트)EN3\00-완료보고서\10.기구\디자인\EN3 FRON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1609" y="6298846"/>
            <a:ext cx="5836568" cy="613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1" name="직사각형 50"/>
          <p:cNvSpPr/>
          <p:nvPr/>
        </p:nvSpPr>
        <p:spPr>
          <a:xfrm>
            <a:off x="2884805" y="2202686"/>
            <a:ext cx="845820" cy="457200"/>
          </a:xfrm>
          <a:prstGeom prst="rect">
            <a:avLst/>
          </a:prstGeom>
          <a:noFill/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2" name="직사각형 51"/>
          <p:cNvSpPr/>
          <p:nvPr/>
        </p:nvSpPr>
        <p:spPr>
          <a:xfrm>
            <a:off x="3875405" y="2202686"/>
            <a:ext cx="769620" cy="457200"/>
          </a:xfrm>
          <a:prstGeom prst="rect">
            <a:avLst/>
          </a:prstGeom>
          <a:noFill/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3" name="직사각형 52"/>
          <p:cNvSpPr/>
          <p:nvPr/>
        </p:nvSpPr>
        <p:spPr>
          <a:xfrm>
            <a:off x="4713605" y="2202686"/>
            <a:ext cx="384810" cy="457200"/>
          </a:xfrm>
          <a:prstGeom prst="rect">
            <a:avLst/>
          </a:prstGeom>
          <a:noFill/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직사각형 26"/>
          <p:cNvSpPr/>
          <p:nvPr/>
        </p:nvSpPr>
        <p:spPr>
          <a:xfrm>
            <a:off x="1069365" y="2202686"/>
            <a:ext cx="381000" cy="457200"/>
          </a:xfrm>
          <a:prstGeom prst="rect">
            <a:avLst/>
          </a:prstGeom>
          <a:noFill/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슬라이드 번호 개체 틀 15"/>
          <p:cNvSpPr txBox="1">
            <a:spLocks/>
          </p:cNvSpPr>
          <p:nvPr/>
        </p:nvSpPr>
        <p:spPr>
          <a:xfrm>
            <a:off x="2509626" y="8582741"/>
            <a:ext cx="1527598" cy="481002"/>
          </a:xfrm>
          <a:prstGeom prst="rect">
            <a:avLst/>
          </a:prstGeom>
        </p:spPr>
        <p:txBody>
          <a:bodyPr vert="horz" lIns="89031" tIns="44515" rIns="89031" bIns="44515" rtlCol="0" anchor="ctr"/>
          <a:lstStyle/>
          <a:p>
            <a:pPr algn="ctr">
              <a:defRPr/>
            </a:pPr>
            <a:fld id="{C656618E-3C0E-4137-85B4-3A0BFE7A5F27}" type="slidenum">
              <a:rPr lang="ko-KR" altLang="en-US" sz="1000" smtClean="0">
                <a:latin typeface="Calibri" panose="020F0502020204030204" pitchFamily="34" charset="0"/>
              </a:rPr>
              <a:pPr algn="ctr">
                <a:defRPr/>
              </a:pPr>
              <a:t>7</a:t>
            </a:fld>
            <a:endParaRPr lang="ko-KR" altLang="en-US" sz="1000" dirty="0">
              <a:latin typeface="Calibri" panose="020F050202020403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58825" y="1164431"/>
            <a:ext cx="5306765" cy="2262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>
              <a:lnSpc>
                <a:spcPct val="140000"/>
              </a:lnSpc>
            </a:pPr>
            <a:r>
              <a:rPr lang="en-US" altLang="ko-KR" sz="1050" b="1" dirty="0" smtClean="0">
                <a:ea typeface="나눔고딕" pitchFamily="50" charset="-127"/>
              </a:rPr>
              <a:t>3.1.  </a:t>
            </a:r>
            <a:r>
              <a:rPr lang="ko-KR" altLang="en-US" sz="1050" b="1" dirty="0" smtClean="0">
                <a:ea typeface="나눔고딕" pitchFamily="50" charset="-127"/>
              </a:rPr>
              <a:t>각부</a:t>
            </a:r>
            <a:r>
              <a:rPr lang="en-US" altLang="ko-KR" sz="1050" b="1" dirty="0" smtClean="0">
                <a:ea typeface="나눔고딕" pitchFamily="50" charset="-127"/>
              </a:rPr>
              <a:t> </a:t>
            </a:r>
            <a:r>
              <a:rPr lang="ko-KR" altLang="en-US" sz="1050" b="1" dirty="0" smtClean="0">
                <a:ea typeface="나눔고딕" pitchFamily="50" charset="-127"/>
              </a:rPr>
              <a:t>명칭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58825" y="5145572"/>
            <a:ext cx="5306765" cy="2262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>
              <a:lnSpc>
                <a:spcPct val="140000"/>
              </a:lnSpc>
            </a:pPr>
            <a:r>
              <a:rPr lang="en-US" altLang="ko-KR" sz="1050" b="1" dirty="0" smtClean="0">
                <a:ea typeface="나눔고딕" pitchFamily="50" charset="-127"/>
              </a:rPr>
              <a:t>3.2.  </a:t>
            </a:r>
            <a:r>
              <a:rPr lang="ko-KR" altLang="en-US" sz="1050" b="1" dirty="0" smtClean="0">
                <a:ea typeface="나눔고딕" pitchFamily="50" charset="-127"/>
              </a:rPr>
              <a:t>내용물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58825" y="1469231"/>
            <a:ext cx="2438399" cy="20005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lvl="1">
              <a:lnSpc>
                <a:spcPct val="130000"/>
              </a:lnSpc>
            </a:pPr>
            <a:r>
              <a:rPr lang="en-US" altLang="ko-KR" sz="1000" dirty="0" smtClean="0">
                <a:latin typeface="Calibri" panose="020F0502020204030204" pitchFamily="34" charset="0"/>
                <a:ea typeface="나눔고딕" pitchFamily="50" charset="-127"/>
              </a:rPr>
              <a:t>&lt; </a:t>
            </a:r>
            <a:r>
              <a:rPr lang="en-US" altLang="ko-KR" sz="1000" dirty="0" err="1" smtClean="0">
                <a:latin typeface="Calibri" panose="020F0502020204030204" pitchFamily="34" charset="0"/>
                <a:ea typeface="나눔고딕" pitchFamily="50" charset="-127"/>
              </a:rPr>
              <a:t>ez</a:t>
            </a:r>
            <a:r>
              <a:rPr lang="en-US" altLang="ko-KR" sz="1000" dirty="0" smtClean="0">
                <a:latin typeface="Calibri" panose="020F0502020204030204" pitchFamily="34" charset="0"/>
                <a:ea typeface="나눔고딕" pitchFamily="50" charset="-127"/>
              </a:rPr>
              <a:t>-Caster(EN3) Main frame – </a:t>
            </a:r>
            <a:r>
              <a:rPr lang="ko-KR" altLang="en-US" sz="1000" dirty="0" smtClean="0">
                <a:latin typeface="Calibri" panose="020F0502020204030204" pitchFamily="34" charset="0"/>
                <a:ea typeface="나눔고딕" pitchFamily="50" charset="-127"/>
              </a:rPr>
              <a:t>앞면</a:t>
            </a:r>
            <a:r>
              <a:rPr lang="en-US" altLang="ko-KR" sz="1000" dirty="0" smtClean="0">
                <a:latin typeface="Calibri" panose="020F0502020204030204" pitchFamily="34" charset="0"/>
                <a:ea typeface="나눔고딕" pitchFamily="50" charset="-127"/>
              </a:rPr>
              <a:t>&gt;</a:t>
            </a:r>
            <a:endParaRPr lang="ko-KR" altLang="en-US" sz="1000" dirty="0" smtClean="0">
              <a:latin typeface="Calibri" panose="020F0502020204030204" pitchFamily="34" charset="0"/>
              <a:ea typeface="나눔고딕" pitchFamily="50" charset="-127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58825" y="3040886"/>
            <a:ext cx="2438399" cy="20005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lvl="1">
              <a:lnSpc>
                <a:spcPct val="130000"/>
              </a:lnSpc>
            </a:pPr>
            <a:r>
              <a:rPr lang="en-US" altLang="ko-KR" sz="1000" dirty="0">
                <a:latin typeface="Calibri" panose="020F0502020204030204" pitchFamily="34" charset="0"/>
                <a:ea typeface="나눔고딕" pitchFamily="50" charset="-127"/>
              </a:rPr>
              <a:t>&lt; </a:t>
            </a:r>
            <a:r>
              <a:rPr lang="en-US" altLang="ko-KR" sz="1000" dirty="0" err="1">
                <a:latin typeface="Calibri" panose="020F0502020204030204" pitchFamily="34" charset="0"/>
                <a:ea typeface="나눔고딕" pitchFamily="50" charset="-127"/>
              </a:rPr>
              <a:t>ez</a:t>
            </a:r>
            <a:r>
              <a:rPr lang="en-US" altLang="ko-KR" sz="1000" dirty="0">
                <a:latin typeface="Calibri" panose="020F0502020204030204" pitchFamily="34" charset="0"/>
                <a:ea typeface="나눔고딕" pitchFamily="50" charset="-127"/>
              </a:rPr>
              <a:t>-Caster(EN3) </a:t>
            </a:r>
            <a:r>
              <a:rPr lang="en-US" altLang="ko-KR" sz="1000" dirty="0" smtClean="0">
                <a:latin typeface="Calibri" panose="020F0502020204030204" pitchFamily="34" charset="0"/>
                <a:ea typeface="나눔고딕" pitchFamily="50" charset="-127"/>
              </a:rPr>
              <a:t>main frame – </a:t>
            </a:r>
            <a:r>
              <a:rPr lang="ko-KR" altLang="en-US" sz="1000" dirty="0" smtClean="0">
                <a:latin typeface="Calibri" panose="020F0502020204030204" pitchFamily="34" charset="0"/>
                <a:ea typeface="나눔고딕" pitchFamily="50" charset="-127"/>
              </a:rPr>
              <a:t>뒷면</a:t>
            </a:r>
            <a:r>
              <a:rPr lang="en-US" altLang="ko-KR" sz="1000" dirty="0" smtClean="0">
                <a:latin typeface="Calibri" panose="020F0502020204030204" pitchFamily="34" charset="0"/>
                <a:ea typeface="나눔고딕" pitchFamily="50" charset="-127"/>
              </a:rPr>
              <a:t>&gt;</a:t>
            </a:r>
            <a:endParaRPr lang="ko-KR" altLang="en-US" sz="1000" dirty="0" smtClean="0">
              <a:latin typeface="Calibri" panose="020F0502020204030204" pitchFamily="34" charset="0"/>
              <a:ea typeface="나눔고딕" pitchFamily="50" charset="-127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1116349" y="2535287"/>
            <a:ext cx="303536" cy="276999"/>
          </a:xfrm>
          <a:prstGeom prst="rect">
            <a:avLst/>
          </a:prstGeom>
          <a:solidFill>
            <a:schemeClr val="bg1"/>
          </a:solidFill>
        </p:spPr>
        <p:txBody>
          <a:bodyPr wrap="none" lIns="36000" tIns="0" rIns="36000" bIns="0" rtlCol="0" anchor="ctr">
            <a:spAutoFit/>
          </a:bodyPr>
          <a:lstStyle/>
          <a:p>
            <a:pPr marL="0" lvl="1" algn="ctr"/>
            <a:r>
              <a:rPr lang="ko-KR" altLang="en-US" sz="900" dirty="0" smtClean="0">
                <a:latin typeface="Calibri" panose="020F0502020204030204" pitchFamily="34" charset="0"/>
                <a:ea typeface="나눔고딕" pitchFamily="50" charset="-127"/>
              </a:rPr>
              <a:t>상태</a:t>
            </a:r>
            <a:endParaRPr lang="en-US" altLang="ko-KR" sz="900" dirty="0" smtClean="0">
              <a:latin typeface="Calibri" panose="020F0502020204030204" pitchFamily="34" charset="0"/>
              <a:ea typeface="나눔고딕" pitchFamily="50" charset="-127"/>
            </a:endParaRPr>
          </a:p>
          <a:p>
            <a:pPr marL="0" lvl="1" algn="ctr"/>
            <a:r>
              <a:rPr lang="en-US" altLang="ko-KR" sz="900" dirty="0" smtClean="0">
                <a:latin typeface="Calibri" panose="020F0502020204030204" pitchFamily="34" charset="0"/>
                <a:ea typeface="나눔고딕" pitchFamily="50" charset="-127"/>
              </a:rPr>
              <a:t>LED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3006725" y="2593390"/>
            <a:ext cx="609600" cy="138499"/>
          </a:xfrm>
          <a:prstGeom prst="rect">
            <a:avLst/>
          </a:prstGeom>
          <a:solidFill>
            <a:schemeClr val="bg1"/>
          </a:solidFill>
        </p:spPr>
        <p:txBody>
          <a:bodyPr wrap="square" lIns="36000" tIns="0" rIns="36000" bIns="0" rtlCol="0" anchor="ctr">
            <a:spAutoFit/>
          </a:bodyPr>
          <a:lstStyle/>
          <a:p>
            <a:pPr marL="0" lvl="1" algn="ctr"/>
            <a:r>
              <a:rPr lang="en-US" altLang="ko-KR" sz="900" dirty="0" smtClean="0">
                <a:latin typeface="Calibri" panose="020F0502020204030204" pitchFamily="34" charset="0"/>
                <a:ea typeface="나눔고딕" pitchFamily="50" charset="-127"/>
              </a:rPr>
              <a:t>LCD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3959225" y="2501007"/>
            <a:ext cx="609600" cy="276999"/>
          </a:xfrm>
          <a:prstGeom prst="rect">
            <a:avLst/>
          </a:prstGeom>
          <a:solidFill>
            <a:schemeClr val="bg1"/>
          </a:solidFill>
        </p:spPr>
        <p:txBody>
          <a:bodyPr wrap="square" lIns="36000" tIns="0" rIns="36000" bIns="0" rtlCol="0" anchor="ctr">
            <a:spAutoFit/>
          </a:bodyPr>
          <a:lstStyle/>
          <a:p>
            <a:pPr marL="0" lvl="1" algn="ctr"/>
            <a:r>
              <a:rPr lang="ko-KR" altLang="en-US" sz="900" dirty="0" smtClean="0">
                <a:latin typeface="Calibri" panose="020F0502020204030204" pitchFamily="34" charset="0"/>
                <a:ea typeface="나눔고딕" pitchFamily="50" charset="-127"/>
              </a:rPr>
              <a:t>방</a:t>
            </a:r>
            <a:r>
              <a:rPr lang="ko-KR" altLang="en-US" sz="900" dirty="0">
                <a:latin typeface="Calibri" panose="020F0502020204030204" pitchFamily="34" charset="0"/>
                <a:ea typeface="나눔고딕" pitchFamily="50" charset="-127"/>
              </a:rPr>
              <a:t>향 </a:t>
            </a:r>
            <a:r>
              <a:rPr lang="ko-KR" altLang="en-US" sz="900" dirty="0" smtClean="0">
                <a:latin typeface="Calibri" panose="020F0502020204030204" pitchFamily="34" charset="0"/>
                <a:ea typeface="나눔고딕" pitchFamily="50" charset="-127"/>
              </a:rPr>
              <a:t>키</a:t>
            </a:r>
            <a:endParaRPr lang="en-US" altLang="ko-KR" sz="900" dirty="0" smtClean="0">
              <a:latin typeface="Calibri" panose="020F0502020204030204" pitchFamily="34" charset="0"/>
              <a:ea typeface="나눔고딕" pitchFamily="50" charset="-127"/>
            </a:endParaRPr>
          </a:p>
          <a:p>
            <a:pPr marL="0" lvl="1" algn="ctr"/>
            <a:r>
              <a:rPr lang="ko-KR" altLang="en-US" sz="900" dirty="0" smtClean="0">
                <a:latin typeface="Calibri" panose="020F0502020204030204" pitchFamily="34" charset="0"/>
                <a:ea typeface="나눔고딕" pitchFamily="50" charset="-127"/>
              </a:rPr>
              <a:t>버튼</a:t>
            </a:r>
            <a:endParaRPr lang="en-US" altLang="ko-KR" sz="900" dirty="0" smtClean="0">
              <a:latin typeface="Calibri" panose="020F0502020204030204" pitchFamily="34" charset="0"/>
              <a:ea typeface="나눔고딕" pitchFamily="50" charset="-127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4751705" y="2450128"/>
            <a:ext cx="304800" cy="553998"/>
          </a:xfrm>
          <a:prstGeom prst="rect">
            <a:avLst/>
          </a:prstGeom>
          <a:solidFill>
            <a:schemeClr val="bg1"/>
          </a:solidFill>
        </p:spPr>
        <p:txBody>
          <a:bodyPr wrap="square" lIns="36000" tIns="0" rIns="36000" bIns="0" rtlCol="0" anchor="ctr">
            <a:spAutoFit/>
          </a:bodyPr>
          <a:lstStyle/>
          <a:p>
            <a:pPr marL="0" lvl="1" algn="ctr"/>
            <a:r>
              <a:rPr lang="ko-KR" altLang="en-US" sz="900" dirty="0" smtClean="0">
                <a:latin typeface="Calibri" panose="020F0502020204030204" pitchFamily="34" charset="0"/>
                <a:ea typeface="나눔고딕" pitchFamily="50" charset="-127"/>
              </a:rPr>
              <a:t>설정 및 취소 버튼</a:t>
            </a:r>
            <a:endParaRPr lang="en-US" altLang="ko-KR" sz="900" dirty="0" smtClean="0">
              <a:latin typeface="Calibri" panose="020F0502020204030204" pitchFamily="34" charset="0"/>
              <a:ea typeface="나눔고딕" pitchFamily="50" charset="-127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81943" y="783431"/>
            <a:ext cx="5382965" cy="2262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>
              <a:lnSpc>
                <a:spcPct val="140000"/>
              </a:lnSpc>
            </a:pPr>
            <a:r>
              <a:rPr lang="en-US" altLang="ko-KR" sz="1050" b="1" dirty="0" smtClean="0">
                <a:ea typeface="나눔고딕" pitchFamily="50" charset="-127"/>
              </a:rPr>
              <a:t>3.  </a:t>
            </a:r>
            <a:r>
              <a:rPr lang="ko-KR" altLang="en-US" sz="1050" b="1" dirty="0" smtClean="0">
                <a:ea typeface="나눔고딕" pitchFamily="50" charset="-127"/>
              </a:rPr>
              <a:t>제품</a:t>
            </a:r>
            <a:r>
              <a:rPr lang="en-US" altLang="ko-KR" sz="1050" b="1" dirty="0" smtClean="0">
                <a:ea typeface="나눔고딕" pitchFamily="50" charset="-127"/>
              </a:rPr>
              <a:t> </a:t>
            </a:r>
            <a:r>
              <a:rPr lang="ko-KR" altLang="en-US" sz="1050" b="1" dirty="0" smtClean="0">
                <a:ea typeface="나눔고딕" pitchFamily="50" charset="-127"/>
              </a:rPr>
              <a:t>설명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758825" y="5517363"/>
            <a:ext cx="3443294" cy="60016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lvl="1">
              <a:lnSpc>
                <a:spcPct val="130000"/>
              </a:lnSpc>
            </a:pPr>
            <a:r>
              <a:rPr lang="ko-KR" altLang="en-US" sz="1000" dirty="0" smtClean="0">
                <a:latin typeface="Calibri" panose="020F0502020204030204" pitchFamily="34" charset="0"/>
                <a:ea typeface="나눔고딕" pitchFamily="50" charset="-127"/>
              </a:rPr>
              <a:t>본 제품은 다음과 같이 구성되어 있습니다</a:t>
            </a:r>
            <a:r>
              <a:rPr lang="en-US" altLang="ko-KR" sz="1000" dirty="0" smtClean="0">
                <a:latin typeface="Calibri" panose="020F0502020204030204" pitchFamily="34" charset="0"/>
                <a:ea typeface="나눔고딕" pitchFamily="50" charset="-127"/>
              </a:rPr>
              <a:t>.</a:t>
            </a:r>
          </a:p>
          <a:p>
            <a:pPr marL="0" lvl="1">
              <a:lnSpc>
                <a:spcPct val="130000"/>
              </a:lnSpc>
            </a:pPr>
            <a:r>
              <a:rPr lang="ko-KR" altLang="en-US" sz="1000" dirty="0" smtClean="0">
                <a:latin typeface="Calibri" panose="020F0502020204030204" pitchFamily="34" charset="0"/>
                <a:ea typeface="나눔고딕" pitchFamily="50" charset="-127"/>
              </a:rPr>
              <a:t>　　① </a:t>
            </a:r>
            <a:r>
              <a:rPr lang="en-US" altLang="ko-KR" sz="1000" dirty="0" err="1">
                <a:latin typeface="Calibri" panose="020F0502020204030204" pitchFamily="34" charset="0"/>
                <a:ea typeface="나눔고딕" pitchFamily="50" charset="-127"/>
              </a:rPr>
              <a:t>ez</a:t>
            </a:r>
            <a:r>
              <a:rPr lang="en-US" altLang="ko-KR" sz="1000" dirty="0">
                <a:latin typeface="Calibri" panose="020F0502020204030204" pitchFamily="34" charset="0"/>
                <a:ea typeface="나눔고딕" pitchFamily="50" charset="-127"/>
              </a:rPr>
              <a:t>-Caster(EN3) </a:t>
            </a:r>
            <a:r>
              <a:rPr lang="ko-KR" altLang="en-US" sz="1000" dirty="0" smtClean="0">
                <a:latin typeface="Calibri" panose="020F0502020204030204" pitchFamily="34" charset="0"/>
                <a:ea typeface="나눔고딕" pitchFamily="50" charset="-127"/>
              </a:rPr>
              <a:t>본체</a:t>
            </a:r>
            <a:endParaRPr lang="en-US" altLang="ko-KR" sz="1000" dirty="0" smtClean="0">
              <a:latin typeface="Calibri" panose="020F0502020204030204" pitchFamily="34" charset="0"/>
              <a:ea typeface="나눔고딕" pitchFamily="50" charset="-127"/>
            </a:endParaRPr>
          </a:p>
          <a:p>
            <a:pPr marL="0" lvl="1">
              <a:lnSpc>
                <a:spcPct val="130000"/>
              </a:lnSpc>
            </a:pPr>
            <a:r>
              <a:rPr lang="ko-KR" altLang="en-US" sz="1000" dirty="0" smtClean="0">
                <a:latin typeface="Calibri" panose="020F0502020204030204" pitchFamily="34" charset="0"/>
                <a:ea typeface="나눔고딕" pitchFamily="50" charset="-127"/>
              </a:rPr>
              <a:t>　　②  </a:t>
            </a:r>
            <a:r>
              <a:rPr lang="en-US" altLang="ko-KR" sz="1000" dirty="0" smtClean="0">
                <a:latin typeface="Calibri" panose="020F0502020204030204" pitchFamily="34" charset="0"/>
                <a:ea typeface="나눔고딕" pitchFamily="50" charset="-127"/>
              </a:rPr>
              <a:t>AC Power Cord : 220V AC </a:t>
            </a:r>
            <a:r>
              <a:rPr lang="ko-KR" altLang="en-US" sz="1000" dirty="0" smtClean="0">
                <a:latin typeface="Calibri" panose="020F0502020204030204" pitchFamily="34" charset="0"/>
                <a:ea typeface="나눔고딕" pitchFamily="50" charset="-127"/>
              </a:rPr>
              <a:t>입력 용 </a:t>
            </a:r>
            <a:r>
              <a:rPr lang="en-US" altLang="ko-KR" sz="1000" dirty="0" smtClean="0">
                <a:latin typeface="Calibri" panose="020F0502020204030204" pitchFamily="34" charset="0"/>
                <a:ea typeface="나눔고딕" pitchFamily="50" charset="-127"/>
              </a:rPr>
              <a:t>Power Cord</a:t>
            </a:r>
            <a:endParaRPr lang="ko-KR" altLang="en-US" sz="1000" dirty="0" smtClean="0">
              <a:latin typeface="Calibri" panose="020F0502020204030204" pitchFamily="34" charset="0"/>
              <a:ea typeface="나눔고딕" pitchFamily="50" charset="-127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812248" y="6965063"/>
            <a:ext cx="1036108" cy="207749"/>
          </a:xfrm>
          <a:prstGeom prst="rect">
            <a:avLst/>
          </a:prstGeom>
          <a:solidFill>
            <a:schemeClr val="bg1"/>
          </a:solidFill>
        </p:spPr>
        <p:txBody>
          <a:bodyPr wrap="none" lIns="36000" tIns="0" rIns="36000" bIns="0" rtlCol="0" anchor="ctr">
            <a:spAutoFit/>
          </a:bodyPr>
          <a:lstStyle/>
          <a:p>
            <a:pPr marL="0" lvl="1" algn="ctr">
              <a:lnSpc>
                <a:spcPct val="150000"/>
              </a:lnSpc>
            </a:pPr>
            <a:r>
              <a:rPr lang="en-US" altLang="ko-KR" sz="900" dirty="0" err="1">
                <a:latin typeface="Calibri" panose="020F0502020204030204" pitchFamily="34" charset="0"/>
                <a:ea typeface="나눔고딕" pitchFamily="50" charset="-127"/>
              </a:rPr>
              <a:t>ez</a:t>
            </a:r>
            <a:r>
              <a:rPr lang="en-US" altLang="ko-KR" sz="900" dirty="0">
                <a:latin typeface="Calibri" panose="020F0502020204030204" pitchFamily="34" charset="0"/>
                <a:ea typeface="나눔고딕" pitchFamily="50" charset="-127"/>
              </a:rPr>
              <a:t>-Caster(EN3)</a:t>
            </a:r>
            <a:r>
              <a:rPr lang="en-US" altLang="ko-KR" sz="900" dirty="0" smtClean="0">
                <a:ea typeface="나눔고딕" pitchFamily="50" charset="-127"/>
              </a:rPr>
              <a:t> </a:t>
            </a:r>
            <a:r>
              <a:rPr lang="ko-KR" altLang="en-US" sz="900" dirty="0" smtClean="0">
                <a:ea typeface="나눔고딕" pitchFamily="50" charset="-127"/>
              </a:rPr>
              <a:t>본체</a:t>
            </a:r>
            <a:endParaRPr lang="en-US" altLang="ko-KR" sz="900" dirty="0">
              <a:ea typeface="나눔고딕" pitchFamily="50" charset="-127"/>
            </a:endParaRPr>
          </a:p>
        </p:txBody>
      </p:sp>
      <p:grpSp>
        <p:nvGrpSpPr>
          <p:cNvPr id="70" name="그룹 69"/>
          <p:cNvGrpSpPr/>
          <p:nvPr/>
        </p:nvGrpSpPr>
        <p:grpSpPr>
          <a:xfrm>
            <a:off x="1699267" y="7160437"/>
            <a:ext cx="3145794" cy="1306157"/>
            <a:chOff x="1556391" y="7160437"/>
            <a:chExt cx="3145794" cy="1306157"/>
          </a:xfrm>
        </p:grpSpPr>
        <p:pic>
          <p:nvPicPr>
            <p:cNvPr id="54" name="그림 53" descr="kf_webshop_powercable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556391" y="7160437"/>
              <a:ext cx="1595306" cy="1306157"/>
            </a:xfrm>
            <a:prstGeom prst="rect">
              <a:avLst/>
            </a:prstGeom>
          </p:spPr>
        </p:pic>
        <p:cxnSp>
          <p:nvCxnSpPr>
            <p:cNvPr id="55" name="직선 화살표 연결선 54"/>
            <p:cNvCxnSpPr/>
            <p:nvPr/>
          </p:nvCxnSpPr>
          <p:spPr>
            <a:xfrm flipV="1">
              <a:off x="3199465" y="7874817"/>
              <a:ext cx="500066" cy="794"/>
            </a:xfrm>
            <a:prstGeom prst="straightConnector1">
              <a:avLst/>
            </a:prstGeom>
            <a:ln>
              <a:headEnd type="triangl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TextBox 65"/>
            <p:cNvSpPr txBox="1"/>
            <p:nvPr/>
          </p:nvSpPr>
          <p:spPr>
            <a:xfrm>
              <a:off x="3842407" y="7763256"/>
              <a:ext cx="859778" cy="20774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36000" tIns="0" rIns="36000" bIns="0" rtlCol="0" anchor="ctr">
              <a:spAutoFit/>
            </a:bodyPr>
            <a:lstStyle/>
            <a:p>
              <a:pPr marL="0" lvl="1" algn="ctr">
                <a:lnSpc>
                  <a:spcPct val="150000"/>
                </a:lnSpc>
              </a:pPr>
              <a:r>
                <a:rPr lang="en-US" altLang="ko-KR" sz="900" dirty="0" smtClean="0">
                  <a:ea typeface="나눔고딕" pitchFamily="50" charset="-127"/>
                </a:rPr>
                <a:t>AC power cord</a:t>
              </a:r>
              <a:endParaRPr lang="en-US" altLang="ko-KR" sz="900" dirty="0">
                <a:ea typeface="나눔고딕" pitchFamily="50" charset="-127"/>
              </a:endParaRPr>
            </a:p>
          </p:txBody>
        </p:sp>
      </p:grpSp>
      <p:sp>
        <p:nvSpPr>
          <p:cNvPr id="48" name="직사각형 47"/>
          <p:cNvSpPr/>
          <p:nvPr/>
        </p:nvSpPr>
        <p:spPr>
          <a:xfrm>
            <a:off x="5448522" y="2212975"/>
            <a:ext cx="559918" cy="457200"/>
          </a:xfrm>
          <a:prstGeom prst="rect">
            <a:avLst/>
          </a:prstGeom>
          <a:noFill/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9" name="TextBox 48"/>
          <p:cNvSpPr txBox="1"/>
          <p:nvPr/>
        </p:nvSpPr>
        <p:spPr>
          <a:xfrm>
            <a:off x="5513596" y="2535297"/>
            <a:ext cx="438983" cy="276999"/>
          </a:xfrm>
          <a:prstGeom prst="rect">
            <a:avLst/>
          </a:prstGeom>
          <a:solidFill>
            <a:schemeClr val="bg1"/>
          </a:solidFill>
        </p:spPr>
        <p:txBody>
          <a:bodyPr wrap="square" lIns="36000" tIns="0" rIns="36000" bIns="0" rtlCol="0" anchor="ctr">
            <a:spAutoFit/>
          </a:bodyPr>
          <a:lstStyle/>
          <a:p>
            <a:pPr marL="0" lvl="1" algn="ctr"/>
            <a:r>
              <a:rPr lang="ko-KR" altLang="en-US" sz="900" dirty="0" smtClean="0">
                <a:latin typeface="Calibri" panose="020F0502020204030204" pitchFamily="34" charset="0"/>
                <a:ea typeface="나눔고딕" pitchFamily="50" charset="-127"/>
              </a:rPr>
              <a:t>전원</a:t>
            </a:r>
            <a:endParaRPr lang="en-US" altLang="ko-KR" sz="900" dirty="0" smtClean="0">
              <a:latin typeface="Calibri" panose="020F0502020204030204" pitchFamily="34" charset="0"/>
              <a:ea typeface="나눔고딕" pitchFamily="50" charset="-127"/>
            </a:endParaRPr>
          </a:p>
          <a:p>
            <a:pPr marL="0" lvl="1" algn="ctr"/>
            <a:r>
              <a:rPr lang="ko-KR" altLang="en-US" sz="900" dirty="0" smtClean="0">
                <a:latin typeface="Calibri" panose="020F0502020204030204" pitchFamily="34" charset="0"/>
                <a:ea typeface="나눔고딕" pitchFamily="50" charset="-127"/>
              </a:rPr>
              <a:t>스위치</a:t>
            </a:r>
            <a:endParaRPr lang="en-US" altLang="ko-KR" sz="900" dirty="0" smtClean="0">
              <a:latin typeface="Calibri" panose="020F0502020204030204" pitchFamily="34" charset="0"/>
              <a:ea typeface="나눔고딕" pitchFamily="50" charset="-127"/>
            </a:endParaRPr>
          </a:p>
        </p:txBody>
      </p:sp>
      <p:pic>
        <p:nvPicPr>
          <p:cNvPr id="47" name="Picture 2" descr="D:\01-업무관련\(1프로젝트)EN3\00-완료보고서\10.기구\디자인\EN3 FRON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0496" y="1769958"/>
            <a:ext cx="5836568" cy="613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7" name="직사각형 66"/>
          <p:cNvSpPr/>
          <p:nvPr/>
        </p:nvSpPr>
        <p:spPr>
          <a:xfrm>
            <a:off x="3846512" y="3414742"/>
            <a:ext cx="606426" cy="235744"/>
          </a:xfrm>
          <a:prstGeom prst="rect">
            <a:avLst/>
          </a:prstGeom>
          <a:noFill/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3241" y="3365103"/>
            <a:ext cx="5863823" cy="6004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2" name="TextBox 31"/>
          <p:cNvSpPr txBox="1"/>
          <p:nvPr/>
        </p:nvSpPr>
        <p:spPr>
          <a:xfrm>
            <a:off x="807055" y="4153031"/>
            <a:ext cx="313155" cy="183255"/>
          </a:xfrm>
          <a:prstGeom prst="rect">
            <a:avLst/>
          </a:prstGeom>
          <a:solidFill>
            <a:schemeClr val="bg1"/>
          </a:solidFill>
        </p:spPr>
        <p:txBody>
          <a:bodyPr wrap="none" lIns="36000" tIns="0" rIns="36000" bIns="0" rtlCol="0" anchor="ctr">
            <a:spAutoFit/>
          </a:bodyPr>
          <a:lstStyle/>
          <a:p>
            <a:pPr marL="0" lvl="1" algn="ctr">
              <a:lnSpc>
                <a:spcPct val="130000"/>
              </a:lnSpc>
            </a:pPr>
            <a:r>
              <a:rPr lang="ko-KR" altLang="en-US" sz="900" dirty="0" smtClean="0">
                <a:latin typeface="Calibri" panose="020F0502020204030204" pitchFamily="34" charset="0"/>
                <a:ea typeface="나눔고딕" pitchFamily="50" charset="-127"/>
              </a:rPr>
              <a:t>전원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285554" y="4641086"/>
            <a:ext cx="1188271" cy="249299"/>
          </a:xfrm>
          <a:prstGeom prst="rect">
            <a:avLst/>
          </a:prstGeom>
          <a:solidFill>
            <a:schemeClr val="bg1"/>
          </a:solidFill>
        </p:spPr>
        <p:txBody>
          <a:bodyPr wrap="square" lIns="36000" tIns="0" rIns="36000" bIns="0" rtlCol="0" anchor="ctr">
            <a:spAutoFit/>
          </a:bodyPr>
          <a:lstStyle/>
          <a:p>
            <a:pPr marL="0" lvl="1" algn="ctr">
              <a:lnSpc>
                <a:spcPct val="90000"/>
              </a:lnSpc>
            </a:pPr>
            <a:r>
              <a:rPr lang="en-US" altLang="ko-KR" sz="900" kern="100" dirty="0">
                <a:ea typeface="Ebrima" panose="02000000000000000000" pitchFamily="2" charset="0"/>
                <a:cs typeface="Ebrima" panose="02000000000000000000" pitchFamily="2" charset="0"/>
              </a:rPr>
              <a:t>USB Serial(RS-232</a:t>
            </a:r>
            <a:r>
              <a:rPr lang="en-US" altLang="ko-KR" sz="900" kern="100" dirty="0" smtClean="0">
                <a:ea typeface="Ebrima" panose="02000000000000000000" pitchFamily="2" charset="0"/>
                <a:cs typeface="Ebrima" panose="02000000000000000000" pitchFamily="2" charset="0"/>
              </a:rPr>
              <a:t>)</a:t>
            </a:r>
          </a:p>
          <a:p>
            <a:pPr marL="0" lvl="1" algn="ctr">
              <a:lnSpc>
                <a:spcPct val="90000"/>
              </a:lnSpc>
            </a:pPr>
            <a:r>
              <a:rPr lang="en-US" altLang="ko-KR" sz="900" kern="100" dirty="0" smtClean="0">
                <a:ea typeface="Ebrima" panose="02000000000000000000" pitchFamily="2" charset="0"/>
                <a:cs typeface="Ebrima" panose="02000000000000000000" pitchFamily="2" charset="0"/>
              </a:rPr>
              <a:t>GUI </a:t>
            </a:r>
            <a:r>
              <a:rPr lang="ko-KR" altLang="en-US" sz="900" kern="100" dirty="0" smtClean="0">
                <a:ea typeface="Ebrima" panose="02000000000000000000" pitchFamily="2" charset="0"/>
                <a:cs typeface="Ebrima" panose="02000000000000000000" pitchFamily="2" charset="0"/>
              </a:rPr>
              <a:t>연결</a:t>
            </a:r>
            <a:endParaRPr lang="en-US" altLang="ko-KR" sz="900" dirty="0" smtClean="0">
              <a:ea typeface="나눔고딕" pitchFamily="50" charset="-127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273533" y="4183886"/>
            <a:ext cx="600092" cy="124650"/>
          </a:xfrm>
          <a:prstGeom prst="rect">
            <a:avLst/>
          </a:prstGeom>
          <a:solidFill>
            <a:schemeClr val="bg1"/>
          </a:solidFill>
        </p:spPr>
        <p:txBody>
          <a:bodyPr wrap="none" lIns="36000" tIns="0" rIns="36000" bIns="0" rtlCol="0" anchor="ctr">
            <a:spAutoFit/>
          </a:bodyPr>
          <a:lstStyle/>
          <a:p>
            <a:pPr marL="0" lvl="1" algn="ctr">
              <a:lnSpc>
                <a:spcPct val="90000"/>
              </a:lnSpc>
            </a:pPr>
            <a:r>
              <a:rPr lang="en-US" altLang="ko-KR" sz="900" dirty="0" smtClean="0">
                <a:latin typeface="Calibri" panose="020F0502020204030204" pitchFamily="34" charset="0"/>
                <a:ea typeface="나눔고딕" pitchFamily="50" charset="-127"/>
              </a:rPr>
              <a:t>HDMI </a:t>
            </a:r>
            <a:r>
              <a:rPr lang="ko-KR" altLang="en-US" sz="900" dirty="0" smtClean="0">
                <a:latin typeface="Calibri" panose="020F0502020204030204" pitchFamily="34" charset="0"/>
                <a:ea typeface="나눔고딕" pitchFamily="50" charset="-127"/>
              </a:rPr>
              <a:t>입력</a:t>
            </a:r>
            <a:endParaRPr lang="en-US" altLang="ko-KR" sz="900" dirty="0" smtClean="0">
              <a:latin typeface="Calibri" panose="020F0502020204030204" pitchFamily="34" charset="0"/>
              <a:ea typeface="나눔고딕" pitchFamily="50" charset="-127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4398482" y="4641086"/>
            <a:ext cx="927103" cy="124650"/>
          </a:xfrm>
          <a:prstGeom prst="rect">
            <a:avLst/>
          </a:prstGeom>
          <a:solidFill>
            <a:schemeClr val="bg1"/>
          </a:solidFill>
        </p:spPr>
        <p:txBody>
          <a:bodyPr wrap="none" lIns="36000" tIns="0" rIns="36000" bIns="0" rtlCol="0" anchor="ctr">
            <a:spAutoFit/>
          </a:bodyPr>
          <a:lstStyle/>
          <a:p>
            <a:pPr marL="0" lvl="1" algn="ctr">
              <a:lnSpc>
                <a:spcPct val="90000"/>
              </a:lnSpc>
            </a:pPr>
            <a:r>
              <a:rPr lang="en-US" altLang="ko-KR" sz="900" dirty="0" smtClean="0">
                <a:ea typeface="나눔고딕" pitchFamily="50" charset="-127"/>
              </a:rPr>
              <a:t>SD/HD-SDI </a:t>
            </a:r>
            <a:r>
              <a:rPr lang="ko-KR" altLang="en-US" sz="900" dirty="0" smtClean="0">
                <a:ea typeface="나눔고딕" pitchFamily="50" charset="-127"/>
              </a:rPr>
              <a:t>입력</a:t>
            </a:r>
            <a:endParaRPr lang="en-US" altLang="ko-KR" sz="900" dirty="0" smtClean="0">
              <a:ea typeface="나눔고딕" pitchFamily="50" charset="-127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4928763" y="4412486"/>
            <a:ext cx="478262" cy="124650"/>
          </a:xfrm>
          <a:prstGeom prst="rect">
            <a:avLst/>
          </a:prstGeom>
          <a:solidFill>
            <a:schemeClr val="bg1"/>
          </a:solidFill>
        </p:spPr>
        <p:txBody>
          <a:bodyPr wrap="none" lIns="36000" tIns="0" rIns="36000" bIns="0" rtlCol="0" anchor="ctr">
            <a:spAutoFit/>
          </a:bodyPr>
          <a:lstStyle/>
          <a:p>
            <a:pPr marL="0" lvl="1" algn="ctr">
              <a:lnSpc>
                <a:spcPct val="90000"/>
              </a:lnSpc>
            </a:pPr>
            <a:r>
              <a:rPr lang="en-US" altLang="ko-KR" sz="900" dirty="0" smtClean="0">
                <a:latin typeface="Calibri" panose="020F0502020204030204" pitchFamily="34" charset="0"/>
                <a:ea typeface="나눔고딕" pitchFamily="50" charset="-127"/>
              </a:rPr>
              <a:t>ASI </a:t>
            </a:r>
            <a:r>
              <a:rPr lang="ko-KR" altLang="en-US" sz="900" dirty="0" smtClean="0">
                <a:latin typeface="Calibri" panose="020F0502020204030204" pitchFamily="34" charset="0"/>
                <a:ea typeface="나눔고딕" pitchFamily="50" charset="-127"/>
              </a:rPr>
              <a:t>출력</a:t>
            </a:r>
            <a:endParaRPr lang="en-US" altLang="ko-KR" sz="900" dirty="0" smtClean="0">
              <a:latin typeface="Calibri" panose="020F0502020204030204" pitchFamily="34" charset="0"/>
              <a:ea typeface="나눔고딕" pitchFamily="50" charset="-127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2986633" y="4128537"/>
            <a:ext cx="790848" cy="207749"/>
          </a:xfrm>
          <a:prstGeom prst="rect">
            <a:avLst/>
          </a:prstGeom>
          <a:solidFill>
            <a:schemeClr val="bg1"/>
          </a:solidFill>
        </p:spPr>
        <p:txBody>
          <a:bodyPr wrap="none" lIns="36000" tIns="0" rIns="36000" bIns="0" rtlCol="0" anchor="ctr">
            <a:spAutoFit/>
          </a:bodyPr>
          <a:lstStyle/>
          <a:p>
            <a:pPr marL="0" lvl="1" algn="ctr">
              <a:lnSpc>
                <a:spcPct val="150000"/>
              </a:lnSpc>
            </a:pPr>
            <a:r>
              <a:rPr lang="ko-KR" altLang="en-US" sz="900" dirty="0" smtClean="0">
                <a:latin typeface="Calibri" panose="020F0502020204030204" pitchFamily="34" charset="0"/>
                <a:ea typeface="나눔고딕" pitchFamily="50" charset="-127"/>
              </a:rPr>
              <a:t>컴포넌트 입력</a:t>
            </a:r>
            <a:endParaRPr lang="en-US" altLang="ko-KR" sz="900" dirty="0">
              <a:latin typeface="Calibri" panose="020F0502020204030204" pitchFamily="34" charset="0"/>
              <a:ea typeface="나눔고딕" pitchFamily="50" charset="-127"/>
            </a:endParaRPr>
          </a:p>
        </p:txBody>
      </p:sp>
      <p:sp>
        <p:nvSpPr>
          <p:cNvPr id="68" name="직사각형 67"/>
          <p:cNvSpPr/>
          <p:nvPr/>
        </p:nvSpPr>
        <p:spPr>
          <a:xfrm>
            <a:off x="3843339" y="3650486"/>
            <a:ext cx="211138" cy="259557"/>
          </a:xfrm>
          <a:prstGeom prst="rect">
            <a:avLst/>
          </a:prstGeom>
          <a:noFill/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9" name="직사각형 68"/>
          <p:cNvSpPr/>
          <p:nvPr/>
        </p:nvSpPr>
        <p:spPr>
          <a:xfrm>
            <a:off x="4054470" y="3650486"/>
            <a:ext cx="400051" cy="259557"/>
          </a:xfrm>
          <a:prstGeom prst="rect">
            <a:avLst/>
          </a:prstGeom>
          <a:noFill/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1" name="TextBox 70"/>
          <p:cNvSpPr txBox="1"/>
          <p:nvPr/>
        </p:nvSpPr>
        <p:spPr>
          <a:xfrm>
            <a:off x="2642986" y="4597567"/>
            <a:ext cx="882219" cy="207749"/>
          </a:xfrm>
          <a:prstGeom prst="rect">
            <a:avLst/>
          </a:prstGeom>
          <a:solidFill>
            <a:schemeClr val="bg1"/>
          </a:solidFill>
        </p:spPr>
        <p:txBody>
          <a:bodyPr wrap="none" lIns="36000" tIns="0" rIns="36000" bIns="0" rtlCol="0" anchor="ctr">
            <a:spAutoFit/>
          </a:bodyPr>
          <a:lstStyle/>
          <a:p>
            <a:pPr marL="0" lvl="1" algn="ctr">
              <a:lnSpc>
                <a:spcPct val="150000"/>
              </a:lnSpc>
            </a:pPr>
            <a:r>
              <a:rPr lang="ko-KR" altLang="en-US" sz="900" dirty="0" smtClean="0">
                <a:ea typeface="나눔고딕" pitchFamily="50" charset="-127"/>
              </a:rPr>
              <a:t>오디로 </a:t>
            </a:r>
            <a:r>
              <a:rPr lang="en-US" altLang="ko-KR" sz="900" dirty="0">
                <a:ea typeface="나눔고딕" pitchFamily="50" charset="-127"/>
              </a:rPr>
              <a:t>L,R</a:t>
            </a:r>
            <a:r>
              <a:rPr lang="ko-KR" altLang="en-US" sz="900" dirty="0">
                <a:ea typeface="나눔고딕" pitchFamily="50" charset="-127"/>
              </a:rPr>
              <a:t>입력</a:t>
            </a:r>
            <a:r>
              <a:rPr lang="en-US" altLang="ko-KR" sz="900" dirty="0">
                <a:ea typeface="나눔고딕" pitchFamily="50" charset="-127"/>
              </a:rPr>
              <a:t> 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2663825" y="4357137"/>
            <a:ext cx="790848" cy="207749"/>
          </a:xfrm>
          <a:prstGeom prst="rect">
            <a:avLst/>
          </a:prstGeom>
          <a:solidFill>
            <a:schemeClr val="bg1"/>
          </a:solidFill>
        </p:spPr>
        <p:txBody>
          <a:bodyPr wrap="none" lIns="36000" tIns="0" rIns="36000" bIns="0" rtlCol="0" anchor="ctr">
            <a:spAutoFit/>
          </a:bodyPr>
          <a:lstStyle/>
          <a:p>
            <a:pPr marL="0" lvl="1" algn="ctr">
              <a:lnSpc>
                <a:spcPct val="150000"/>
              </a:lnSpc>
            </a:pPr>
            <a:r>
              <a:rPr lang="ko-KR" altLang="en-US" sz="900" dirty="0" err="1" smtClean="0">
                <a:latin typeface="Calibri" panose="020F0502020204030204" pitchFamily="34" charset="0"/>
                <a:ea typeface="나눔고딕" pitchFamily="50" charset="-127"/>
              </a:rPr>
              <a:t>컴포지트</a:t>
            </a:r>
            <a:r>
              <a:rPr lang="ko-KR" altLang="en-US" sz="900" dirty="0" smtClean="0">
                <a:latin typeface="Calibri" panose="020F0502020204030204" pitchFamily="34" charset="0"/>
                <a:ea typeface="나눔고딕" pitchFamily="50" charset="-127"/>
              </a:rPr>
              <a:t> 입력</a:t>
            </a:r>
            <a:endParaRPr lang="en-US" altLang="ko-KR" sz="900" dirty="0">
              <a:latin typeface="Calibri" panose="020F0502020204030204" pitchFamily="34" charset="0"/>
              <a:ea typeface="나눔고딕" pitchFamily="50" charset="-127"/>
            </a:endParaRPr>
          </a:p>
        </p:txBody>
      </p:sp>
      <p:cxnSp>
        <p:nvCxnSpPr>
          <p:cNvPr id="84" name="꺾인 연결선 83"/>
          <p:cNvCxnSpPr>
            <a:stCxn id="68" idx="2"/>
            <a:endCxn id="72" idx="3"/>
          </p:cNvCxnSpPr>
          <p:nvPr/>
        </p:nvCxnSpPr>
        <p:spPr>
          <a:xfrm rot="5400000">
            <a:off x="3426307" y="3938410"/>
            <a:ext cx="550969" cy="494235"/>
          </a:xfrm>
          <a:prstGeom prst="bentConnector2">
            <a:avLst/>
          </a:prstGeom>
          <a:ln w="19050">
            <a:solidFill>
              <a:srgbClr val="C00000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꺾인 연결선 86"/>
          <p:cNvCxnSpPr>
            <a:stCxn id="69" idx="2"/>
            <a:endCxn id="71" idx="3"/>
          </p:cNvCxnSpPr>
          <p:nvPr/>
        </p:nvCxnSpPr>
        <p:spPr>
          <a:xfrm rot="5400000">
            <a:off x="3494152" y="3941097"/>
            <a:ext cx="791399" cy="729291"/>
          </a:xfrm>
          <a:prstGeom prst="bentConnector2">
            <a:avLst/>
          </a:prstGeom>
          <a:ln w="19050">
            <a:solidFill>
              <a:srgbClr val="C00000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직선 화살표 연결선 94"/>
          <p:cNvCxnSpPr/>
          <p:nvPr/>
        </p:nvCxnSpPr>
        <p:spPr>
          <a:xfrm flipV="1">
            <a:off x="4611692" y="3902928"/>
            <a:ext cx="0" cy="225608"/>
          </a:xfrm>
          <a:prstGeom prst="straightConnector1">
            <a:avLst/>
          </a:prstGeom>
          <a:ln w="19050">
            <a:solidFill>
              <a:srgbClr val="C00000"/>
            </a:solidFill>
            <a:headEnd type="triangl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직선 화살표 연결선 105"/>
          <p:cNvCxnSpPr/>
          <p:nvPr/>
        </p:nvCxnSpPr>
        <p:spPr>
          <a:xfrm flipV="1">
            <a:off x="4865692" y="3904486"/>
            <a:ext cx="0" cy="704911"/>
          </a:xfrm>
          <a:prstGeom prst="straightConnector1">
            <a:avLst/>
          </a:prstGeom>
          <a:ln w="19050">
            <a:solidFill>
              <a:srgbClr val="C00000"/>
            </a:solidFill>
            <a:headEnd type="triangl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꺾인 연결선 107"/>
          <p:cNvCxnSpPr>
            <a:endCxn id="63" idx="0"/>
          </p:cNvCxnSpPr>
          <p:nvPr/>
        </p:nvCxnSpPr>
        <p:spPr>
          <a:xfrm rot="16200000" flipH="1">
            <a:off x="4878375" y="4122967"/>
            <a:ext cx="509558" cy="69479"/>
          </a:xfrm>
          <a:prstGeom prst="bentConnector3">
            <a:avLst>
              <a:gd name="adj1" fmla="val 50000"/>
            </a:avLst>
          </a:prstGeom>
          <a:ln w="19050">
            <a:solidFill>
              <a:srgbClr val="C00000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꺾인 연결선 110"/>
          <p:cNvCxnSpPr>
            <a:endCxn id="18" idx="0"/>
          </p:cNvCxnSpPr>
          <p:nvPr/>
        </p:nvCxnSpPr>
        <p:spPr>
          <a:xfrm rot="16200000" flipH="1">
            <a:off x="5236177" y="3997572"/>
            <a:ext cx="738161" cy="548865"/>
          </a:xfrm>
          <a:prstGeom prst="bentConnector3">
            <a:avLst>
              <a:gd name="adj1" fmla="val 59291"/>
            </a:avLst>
          </a:prstGeom>
          <a:ln w="19050">
            <a:solidFill>
              <a:srgbClr val="C00000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직선 화살표 연결선 117"/>
          <p:cNvCxnSpPr/>
          <p:nvPr/>
        </p:nvCxnSpPr>
        <p:spPr>
          <a:xfrm flipV="1">
            <a:off x="5705475" y="3898136"/>
            <a:ext cx="0" cy="225608"/>
          </a:xfrm>
          <a:prstGeom prst="straightConnector1">
            <a:avLst/>
          </a:prstGeom>
          <a:ln w="19050">
            <a:solidFill>
              <a:srgbClr val="C00000"/>
            </a:solidFill>
            <a:headEnd type="triangl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TextBox 118"/>
          <p:cNvSpPr txBox="1"/>
          <p:nvPr/>
        </p:nvSpPr>
        <p:spPr>
          <a:xfrm>
            <a:off x="5500055" y="4183886"/>
            <a:ext cx="444601" cy="124650"/>
          </a:xfrm>
          <a:prstGeom prst="rect">
            <a:avLst/>
          </a:prstGeom>
          <a:solidFill>
            <a:schemeClr val="bg1"/>
          </a:solidFill>
        </p:spPr>
        <p:txBody>
          <a:bodyPr wrap="none" lIns="36000" tIns="0" rIns="36000" bIns="0" rtlCol="0" anchor="ctr">
            <a:spAutoFit/>
          </a:bodyPr>
          <a:lstStyle/>
          <a:p>
            <a:pPr marL="0" lvl="1" algn="ctr">
              <a:lnSpc>
                <a:spcPct val="90000"/>
              </a:lnSpc>
            </a:pPr>
            <a:r>
              <a:rPr lang="en-US" altLang="ko-KR" sz="900" dirty="0" smtClean="0">
                <a:latin typeface="Calibri" panose="020F0502020204030204" pitchFamily="34" charset="0"/>
                <a:ea typeface="나눔고딕" pitchFamily="50" charset="-127"/>
              </a:rPr>
              <a:t>RF </a:t>
            </a:r>
            <a:r>
              <a:rPr lang="ko-KR" altLang="en-US" sz="900" dirty="0" smtClean="0">
                <a:latin typeface="Calibri" panose="020F0502020204030204" pitchFamily="34" charset="0"/>
                <a:ea typeface="나눔고딕" pitchFamily="50" charset="-127"/>
              </a:rPr>
              <a:t>출력</a:t>
            </a:r>
            <a:endParaRPr lang="en-US" altLang="ko-KR" sz="900" dirty="0" smtClean="0">
              <a:latin typeface="Calibri" panose="020F0502020204030204" pitchFamily="34" charset="0"/>
              <a:ea typeface="나눔고딕" pitchFamily="50" charset="-127"/>
            </a:endParaRPr>
          </a:p>
        </p:txBody>
      </p:sp>
      <p:cxnSp>
        <p:nvCxnSpPr>
          <p:cNvPr id="74" name="꺾인 연결선 73"/>
          <p:cNvCxnSpPr>
            <a:stCxn id="67" idx="1"/>
          </p:cNvCxnSpPr>
          <p:nvPr/>
        </p:nvCxnSpPr>
        <p:spPr>
          <a:xfrm rot="10800000" flipV="1">
            <a:off x="3412208" y="3532613"/>
            <a:ext cx="434305" cy="595923"/>
          </a:xfrm>
          <a:prstGeom prst="bentConnector2">
            <a:avLst/>
          </a:prstGeom>
          <a:ln w="19050">
            <a:solidFill>
              <a:srgbClr val="C00000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꺾인 연결선 56"/>
          <p:cNvCxnSpPr/>
          <p:nvPr/>
        </p:nvCxnSpPr>
        <p:spPr>
          <a:xfrm rot="10800000" flipV="1">
            <a:off x="2371897" y="3761212"/>
            <a:ext cx="634831" cy="362531"/>
          </a:xfrm>
          <a:prstGeom prst="bentConnector3">
            <a:avLst>
              <a:gd name="adj1" fmla="val 100013"/>
            </a:avLst>
          </a:prstGeom>
          <a:ln w="19050">
            <a:solidFill>
              <a:srgbClr val="C00000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2145112" y="4169324"/>
            <a:ext cx="460630" cy="261610"/>
          </a:xfrm>
          <a:prstGeom prst="rect">
            <a:avLst/>
          </a:prstGeom>
          <a:solidFill>
            <a:schemeClr val="bg1"/>
          </a:solidFill>
        </p:spPr>
        <p:txBody>
          <a:bodyPr wrap="none" lIns="36000" tIns="0" rIns="36000" bIns="0" rtlCol="0" anchor="ctr">
            <a:spAutoFit/>
          </a:bodyPr>
          <a:lstStyle/>
          <a:p>
            <a:pPr marL="0" lvl="1" algn="ctr"/>
            <a:r>
              <a:rPr lang="en-US" altLang="ko-KR" sz="900" dirty="0" smtClean="0">
                <a:latin typeface="Calibri" panose="020F0502020204030204" pitchFamily="34" charset="0"/>
                <a:ea typeface="나눔고딕" pitchFamily="50" charset="-127"/>
              </a:rPr>
              <a:t>IP </a:t>
            </a:r>
            <a:r>
              <a:rPr lang="ko-KR" altLang="en-US" sz="900" dirty="0" smtClean="0">
                <a:latin typeface="Calibri" panose="020F0502020204030204" pitchFamily="34" charset="0"/>
                <a:ea typeface="나눔고딕" pitchFamily="50" charset="-127"/>
              </a:rPr>
              <a:t>출력</a:t>
            </a:r>
            <a:endParaRPr lang="en-US" altLang="ko-KR" sz="900" dirty="0" smtClean="0">
              <a:latin typeface="Calibri" panose="020F0502020204030204" pitchFamily="34" charset="0"/>
              <a:ea typeface="나눔고딕" pitchFamily="50" charset="-127"/>
            </a:endParaRPr>
          </a:p>
          <a:p>
            <a:pPr marL="0" lvl="1" algn="ctr"/>
            <a:r>
              <a:rPr lang="en-US" altLang="ko-KR" sz="800" dirty="0" smtClean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나눔고딕" pitchFamily="50" charset="-127"/>
              </a:rPr>
              <a:t>(*option)</a:t>
            </a:r>
            <a:endParaRPr lang="en-US" altLang="ko-KR" sz="800" dirty="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ea typeface="나눔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93983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슬라이드 번호 개체 틀 15"/>
          <p:cNvSpPr txBox="1">
            <a:spLocks/>
          </p:cNvSpPr>
          <p:nvPr/>
        </p:nvSpPr>
        <p:spPr>
          <a:xfrm>
            <a:off x="2509626" y="8582741"/>
            <a:ext cx="1527598" cy="481002"/>
          </a:xfrm>
          <a:prstGeom prst="rect">
            <a:avLst/>
          </a:prstGeom>
        </p:spPr>
        <p:txBody>
          <a:bodyPr vert="horz" lIns="89031" tIns="44515" rIns="89031" bIns="44515" rtlCol="0" anchor="ctr"/>
          <a:lstStyle/>
          <a:p>
            <a:pPr algn="ctr">
              <a:defRPr/>
            </a:pPr>
            <a:fld id="{C656618E-3C0E-4137-85B4-3A0BFE7A5F27}" type="slidenum">
              <a:rPr lang="ko-KR" altLang="en-US" sz="1000" smtClean="0">
                <a:latin typeface="Calibri" panose="020F0502020204030204" pitchFamily="34" charset="0"/>
              </a:rPr>
              <a:pPr algn="ctr">
                <a:defRPr/>
              </a:pPr>
              <a:t>8</a:t>
            </a:fld>
            <a:endParaRPr lang="ko-KR" altLang="en-US" sz="1000" dirty="0">
              <a:latin typeface="Calibri" panose="020F050202020403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1260" y="1177683"/>
            <a:ext cx="5687765" cy="74435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>
              <a:lnSpc>
                <a:spcPct val="140000"/>
              </a:lnSpc>
            </a:pPr>
            <a:r>
              <a:rPr lang="ko-KR" altLang="en-US" sz="1000" dirty="0" smtClean="0">
                <a:latin typeface="Calibri" panose="020F0502020204030204" pitchFamily="34" charset="0"/>
                <a:ea typeface="나눔고딕" pitchFamily="50" charset="-127"/>
              </a:rPr>
              <a:t>제품을 </a:t>
            </a:r>
            <a:r>
              <a:rPr lang="ko-KR" altLang="en-US" sz="1000" dirty="0">
                <a:latin typeface="Calibri" panose="020F0502020204030204" pitchFamily="34" charset="0"/>
                <a:ea typeface="나눔고딕" pitchFamily="50" charset="-127"/>
              </a:rPr>
              <a:t>설치하고 사용할 때 신체적 손상을 일으킬 수 있는 상황에 대비하여 사용자가 기본적으로 알고 있어야 할 주의 사항에 관해 설명하고 있습니다</a:t>
            </a:r>
            <a:r>
              <a:rPr lang="en-US" altLang="ko-KR" sz="1000" dirty="0">
                <a:latin typeface="Calibri" panose="020F0502020204030204" pitchFamily="34" charset="0"/>
                <a:ea typeface="나눔고딕" pitchFamily="50" charset="-127"/>
              </a:rPr>
              <a:t>. </a:t>
            </a:r>
            <a:r>
              <a:rPr lang="ko-KR" altLang="en-US" sz="1000" dirty="0">
                <a:latin typeface="Calibri" panose="020F0502020204030204" pitchFamily="34" charset="0"/>
                <a:ea typeface="나눔고딕" pitchFamily="50" charset="-127"/>
              </a:rPr>
              <a:t>따라서 제품을 설치하거나 사용하기 전에 반드시 여기에서 설명한 내용을 숙지해두도록 합니다</a:t>
            </a:r>
            <a:r>
              <a:rPr lang="en-US" altLang="ko-KR" sz="1000" dirty="0">
                <a:latin typeface="Calibri" panose="020F0502020204030204" pitchFamily="34" charset="0"/>
                <a:ea typeface="나눔고딕" pitchFamily="50" charset="-127"/>
              </a:rPr>
              <a:t>.</a:t>
            </a:r>
          </a:p>
          <a:p>
            <a:pPr marL="0" lvl="1">
              <a:lnSpc>
                <a:spcPct val="140000"/>
              </a:lnSpc>
            </a:pPr>
            <a:endParaRPr lang="en-US" altLang="ko-KR" sz="1050" b="1" dirty="0">
              <a:latin typeface="Calibri" panose="020F0502020204030204" pitchFamily="34" charset="0"/>
              <a:ea typeface="나눔고딕" pitchFamily="50" charset="-127"/>
            </a:endParaRPr>
          </a:p>
          <a:p>
            <a:pPr marL="0" lvl="1">
              <a:lnSpc>
                <a:spcPct val="140000"/>
              </a:lnSpc>
            </a:pPr>
            <a:r>
              <a:rPr lang="ko-KR" altLang="en-US" sz="1050" b="1" dirty="0">
                <a:latin typeface="Calibri" panose="020F0502020204030204" pitchFamily="34" charset="0"/>
                <a:ea typeface="나눔고딕" pitchFamily="50" charset="-127"/>
              </a:rPr>
              <a:t>일반적인 주의 사항</a:t>
            </a:r>
          </a:p>
          <a:p>
            <a:pPr marL="171450" lvl="1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smtClean="0">
                <a:latin typeface="Calibri" panose="020F0502020204030204" pitchFamily="34" charset="0"/>
                <a:ea typeface="나눔고딕" pitchFamily="50" charset="-127"/>
              </a:rPr>
              <a:t>제품을 </a:t>
            </a:r>
            <a:r>
              <a:rPr lang="ko-KR" altLang="en-US" sz="1000" dirty="0">
                <a:latin typeface="Calibri" panose="020F0502020204030204" pitchFamily="34" charset="0"/>
                <a:ea typeface="나눔고딕" pitchFamily="50" charset="-127"/>
              </a:rPr>
              <a:t>설치하는 도중이나 설치한 후에도 제품이 설치된 주변을 깨끗하고 먼지가 없도록 </a:t>
            </a:r>
            <a:r>
              <a:rPr lang="ko-KR" altLang="en-US" sz="1000" dirty="0" smtClean="0">
                <a:latin typeface="Calibri" panose="020F0502020204030204" pitchFamily="34" charset="0"/>
                <a:ea typeface="나눔고딕" pitchFamily="50" charset="-127"/>
              </a:rPr>
              <a:t>유지 해야 </a:t>
            </a:r>
            <a:r>
              <a:rPr lang="ko-KR" altLang="en-US" sz="1000" dirty="0">
                <a:latin typeface="Calibri" panose="020F0502020204030204" pitchFamily="34" charset="0"/>
                <a:ea typeface="나눔고딕" pitchFamily="50" charset="-127"/>
              </a:rPr>
              <a:t>합니다</a:t>
            </a:r>
            <a:r>
              <a:rPr lang="en-US" altLang="ko-KR" sz="1000" dirty="0">
                <a:latin typeface="Calibri" panose="020F0502020204030204" pitchFamily="34" charset="0"/>
                <a:ea typeface="나눔고딕" pitchFamily="50" charset="-127"/>
              </a:rPr>
              <a:t>.</a:t>
            </a:r>
          </a:p>
          <a:p>
            <a:pPr marL="171450" lvl="1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smtClean="0">
                <a:latin typeface="Calibri" panose="020F0502020204030204" pitchFamily="34" charset="0"/>
                <a:ea typeface="나눔고딕" pitchFamily="50" charset="-127"/>
              </a:rPr>
              <a:t>제품의 </a:t>
            </a:r>
            <a:r>
              <a:rPr lang="ko-KR" altLang="en-US" sz="1000" dirty="0">
                <a:latin typeface="Calibri" panose="020F0502020204030204" pitchFamily="34" charset="0"/>
                <a:ea typeface="나눔고딕" pitchFamily="50" charset="-127"/>
              </a:rPr>
              <a:t>덮개를 열었을 때에는 덮개를 안전한 곳에 놓아두어야 합니다</a:t>
            </a:r>
            <a:r>
              <a:rPr lang="en-US" altLang="ko-KR" sz="1000" dirty="0">
                <a:latin typeface="Calibri" panose="020F0502020204030204" pitchFamily="34" charset="0"/>
                <a:ea typeface="나눔고딕" pitchFamily="50" charset="-127"/>
              </a:rPr>
              <a:t>.</a:t>
            </a:r>
          </a:p>
          <a:p>
            <a:pPr marL="171450" lvl="1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smtClean="0">
                <a:latin typeface="Calibri" panose="020F0502020204030204" pitchFamily="34" charset="0"/>
                <a:ea typeface="나눔고딕" pitchFamily="50" charset="-127"/>
              </a:rPr>
              <a:t>사람이 </a:t>
            </a:r>
            <a:r>
              <a:rPr lang="ko-KR" altLang="en-US" sz="1000" dirty="0">
                <a:latin typeface="Calibri" panose="020F0502020204030204" pitchFamily="34" charset="0"/>
                <a:ea typeface="나눔고딕" pitchFamily="50" charset="-127"/>
              </a:rPr>
              <a:t>부상을 당할 수도 있으므로 도구나 케이블 등을 통로에 놓아두지 않도록 합니다</a:t>
            </a:r>
            <a:r>
              <a:rPr lang="en-US" altLang="ko-KR" sz="1000" dirty="0">
                <a:latin typeface="Calibri" panose="020F0502020204030204" pitchFamily="34" charset="0"/>
                <a:ea typeface="나눔고딕" pitchFamily="50" charset="-127"/>
              </a:rPr>
              <a:t>.</a:t>
            </a:r>
          </a:p>
          <a:p>
            <a:pPr marL="171450" lvl="1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smtClean="0">
                <a:latin typeface="Calibri" panose="020F0502020204030204" pitchFamily="34" charset="0"/>
                <a:ea typeface="나눔고딕" pitchFamily="50" charset="-127"/>
              </a:rPr>
              <a:t>제품을 </a:t>
            </a:r>
            <a:r>
              <a:rPr lang="ko-KR" altLang="en-US" sz="1000" dirty="0">
                <a:latin typeface="Calibri" panose="020F0502020204030204" pitchFamily="34" charset="0"/>
                <a:ea typeface="나눔고딕" pitchFamily="50" charset="-127"/>
              </a:rPr>
              <a:t>설치할 때 헐렁한 옷이나 넥타이</a:t>
            </a:r>
            <a:r>
              <a:rPr lang="en-US" altLang="ko-KR" sz="1000" dirty="0">
                <a:latin typeface="Calibri" panose="020F0502020204030204" pitchFamily="34" charset="0"/>
                <a:ea typeface="나눔고딕" pitchFamily="50" charset="-127"/>
              </a:rPr>
              <a:t>, </a:t>
            </a:r>
            <a:r>
              <a:rPr lang="ko-KR" altLang="en-US" sz="1000" dirty="0">
                <a:latin typeface="Calibri" panose="020F0502020204030204" pitchFamily="34" charset="0"/>
                <a:ea typeface="나눔고딕" pitchFamily="50" charset="-127"/>
              </a:rPr>
              <a:t>스카프</a:t>
            </a:r>
            <a:r>
              <a:rPr lang="en-US" altLang="ko-KR" sz="1000" dirty="0">
                <a:latin typeface="Calibri" panose="020F0502020204030204" pitchFamily="34" charset="0"/>
                <a:ea typeface="나눔고딕" pitchFamily="50" charset="-127"/>
              </a:rPr>
              <a:t>, </a:t>
            </a:r>
            <a:r>
              <a:rPr lang="ko-KR" altLang="en-US" sz="1000" dirty="0">
                <a:latin typeface="Calibri" panose="020F0502020204030204" pitchFamily="34" charset="0"/>
                <a:ea typeface="나눔고딕" pitchFamily="50" charset="-127"/>
              </a:rPr>
              <a:t>옷 소매 등이 제품에 끼일 수 있으므로 </a:t>
            </a:r>
            <a:r>
              <a:rPr lang="ko-KR" altLang="en-US" sz="1000" dirty="0" err="1" smtClean="0">
                <a:latin typeface="Calibri" panose="020F0502020204030204" pitchFamily="34" charset="0"/>
                <a:ea typeface="나눔고딕" pitchFamily="50" charset="-127"/>
              </a:rPr>
              <a:t>헐렁</a:t>
            </a:r>
            <a:r>
              <a:rPr lang="ko-KR" altLang="en-US" sz="1000" dirty="0" smtClean="0">
                <a:latin typeface="Calibri" panose="020F0502020204030204" pitchFamily="34" charset="0"/>
                <a:ea typeface="나눔고딕" pitchFamily="50" charset="-127"/>
              </a:rPr>
              <a:t> 한 </a:t>
            </a:r>
            <a:r>
              <a:rPr lang="ko-KR" altLang="en-US" sz="1000" dirty="0">
                <a:latin typeface="Calibri" panose="020F0502020204030204" pitchFamily="34" charset="0"/>
                <a:ea typeface="나눔고딕" pitchFamily="50" charset="-127"/>
              </a:rPr>
              <a:t>옷은 입지 않도록 하고</a:t>
            </a:r>
            <a:r>
              <a:rPr lang="en-US" altLang="ko-KR" sz="1000" dirty="0">
                <a:latin typeface="Calibri" panose="020F0502020204030204" pitchFamily="34" charset="0"/>
                <a:ea typeface="나눔고딕" pitchFamily="50" charset="-127"/>
              </a:rPr>
              <a:t>, </a:t>
            </a:r>
            <a:r>
              <a:rPr lang="ko-KR" altLang="en-US" sz="1000" dirty="0">
                <a:latin typeface="Calibri" panose="020F0502020204030204" pitchFamily="34" charset="0"/>
                <a:ea typeface="나눔고딕" pitchFamily="50" charset="-127"/>
              </a:rPr>
              <a:t>넥타이나 스카프는 늘어지지 않도록 하며</a:t>
            </a:r>
            <a:r>
              <a:rPr lang="en-US" altLang="ko-KR" sz="1000" dirty="0">
                <a:latin typeface="Calibri" panose="020F0502020204030204" pitchFamily="34" charset="0"/>
                <a:ea typeface="나눔고딕" pitchFamily="50" charset="-127"/>
              </a:rPr>
              <a:t>, </a:t>
            </a:r>
            <a:r>
              <a:rPr lang="ko-KR" altLang="en-US" sz="1000" dirty="0">
                <a:latin typeface="Calibri" panose="020F0502020204030204" pitchFamily="34" charset="0"/>
                <a:ea typeface="나눔고딕" pitchFamily="50" charset="-127"/>
              </a:rPr>
              <a:t>소매는 접어서 </a:t>
            </a:r>
            <a:r>
              <a:rPr lang="ko-KR" altLang="en-US" sz="1000" dirty="0" smtClean="0">
                <a:latin typeface="Calibri" panose="020F0502020204030204" pitchFamily="34" charset="0"/>
                <a:ea typeface="나눔고딕" pitchFamily="50" charset="-127"/>
              </a:rPr>
              <a:t>올리도록 합니다</a:t>
            </a:r>
            <a:r>
              <a:rPr lang="en-US" altLang="ko-KR" sz="1000" dirty="0">
                <a:latin typeface="Calibri" panose="020F0502020204030204" pitchFamily="34" charset="0"/>
                <a:ea typeface="나눔고딕" pitchFamily="50" charset="-127"/>
              </a:rPr>
              <a:t>.</a:t>
            </a:r>
          </a:p>
          <a:p>
            <a:pPr marL="171450" lvl="1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smtClean="0">
                <a:latin typeface="Calibri" panose="020F0502020204030204" pitchFamily="34" charset="0"/>
                <a:ea typeface="나눔고딕" pitchFamily="50" charset="-127"/>
              </a:rPr>
              <a:t>사람이나 </a:t>
            </a:r>
            <a:r>
              <a:rPr lang="ko-KR" altLang="en-US" sz="1000" dirty="0">
                <a:latin typeface="Calibri" panose="020F0502020204030204" pitchFamily="34" charset="0"/>
                <a:ea typeface="나눔고딕" pitchFamily="50" charset="-127"/>
              </a:rPr>
              <a:t>장비에 손상을 입힐 수 있는 어떤 행동도 하지 않도록 합니다</a:t>
            </a:r>
            <a:r>
              <a:rPr lang="en-US" altLang="ko-KR" sz="1000" dirty="0">
                <a:latin typeface="Calibri" panose="020F0502020204030204" pitchFamily="34" charset="0"/>
                <a:ea typeface="나눔고딕" pitchFamily="50" charset="-127"/>
              </a:rPr>
              <a:t>.</a:t>
            </a:r>
          </a:p>
          <a:p>
            <a:pPr marL="171450" lvl="1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smtClean="0">
                <a:latin typeface="Calibri" panose="020F0502020204030204" pitchFamily="34" charset="0"/>
                <a:ea typeface="나눔고딕" pitchFamily="50" charset="-127"/>
              </a:rPr>
              <a:t>제품의 </a:t>
            </a:r>
            <a:r>
              <a:rPr lang="ko-KR" altLang="en-US" sz="1000" dirty="0">
                <a:latin typeface="Calibri" panose="020F0502020204030204" pitchFamily="34" charset="0"/>
                <a:ea typeface="나눔고딕" pitchFamily="50" charset="-127"/>
              </a:rPr>
              <a:t>성능 확장이나 고장 수리를 위해 제품의 덮개를 열고 작업해야 하는 경우에는 </a:t>
            </a:r>
            <a:r>
              <a:rPr lang="ko-KR" altLang="en-US" sz="1000" dirty="0" smtClean="0">
                <a:latin typeface="Calibri" panose="020F0502020204030204" pitchFamily="34" charset="0"/>
                <a:ea typeface="나눔고딕" pitchFamily="50" charset="-127"/>
              </a:rPr>
              <a:t>반드시 구입처로 </a:t>
            </a:r>
            <a:r>
              <a:rPr lang="ko-KR" altLang="en-US" sz="1000" dirty="0">
                <a:latin typeface="Calibri" panose="020F0502020204030204" pitchFamily="34" charset="0"/>
                <a:ea typeface="나눔고딕" pitchFamily="50" charset="-127"/>
              </a:rPr>
              <a:t>연락하여 전문가의 도움을 받도록 합니다</a:t>
            </a:r>
            <a:r>
              <a:rPr lang="en-US" altLang="ko-KR" sz="1000" dirty="0">
                <a:latin typeface="Calibri" panose="020F0502020204030204" pitchFamily="34" charset="0"/>
                <a:ea typeface="나눔고딕" pitchFamily="50" charset="-127"/>
              </a:rPr>
              <a:t>.</a:t>
            </a:r>
          </a:p>
          <a:p>
            <a:pPr marL="0" lvl="1">
              <a:lnSpc>
                <a:spcPct val="140000"/>
              </a:lnSpc>
            </a:pPr>
            <a:endParaRPr lang="en-US" altLang="ko-KR" sz="1050" b="1" dirty="0">
              <a:latin typeface="Calibri" panose="020F0502020204030204" pitchFamily="34" charset="0"/>
              <a:ea typeface="나눔고딕" pitchFamily="50" charset="-127"/>
            </a:endParaRPr>
          </a:p>
          <a:p>
            <a:pPr marL="0" lvl="1">
              <a:lnSpc>
                <a:spcPct val="140000"/>
              </a:lnSpc>
            </a:pPr>
            <a:r>
              <a:rPr lang="ko-KR" altLang="en-US" sz="1050" b="1" dirty="0">
                <a:latin typeface="Calibri" panose="020F0502020204030204" pitchFamily="34" charset="0"/>
                <a:ea typeface="나눔고딕" pitchFamily="50" charset="-127"/>
              </a:rPr>
              <a:t>전원 관련 주의 사항</a:t>
            </a:r>
          </a:p>
          <a:p>
            <a:pPr marL="171450" lvl="1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smtClean="0">
                <a:latin typeface="Calibri" panose="020F0502020204030204" pitchFamily="34" charset="0"/>
                <a:ea typeface="나눔고딕" pitchFamily="50" charset="-127"/>
              </a:rPr>
              <a:t>제품에 </a:t>
            </a:r>
            <a:r>
              <a:rPr lang="ko-KR" altLang="en-US" sz="1000" dirty="0">
                <a:latin typeface="Calibri" panose="020F0502020204030204" pitchFamily="34" charset="0"/>
                <a:ea typeface="나눔고딕" pitchFamily="50" charset="-127"/>
              </a:rPr>
              <a:t>전원을 연결할 때는 배선에 과부하가 걸리지 않는지 먼저 확인하도록 합니다</a:t>
            </a:r>
            <a:r>
              <a:rPr lang="en-US" altLang="ko-KR" sz="1000" dirty="0">
                <a:latin typeface="Calibri" panose="020F0502020204030204" pitchFamily="34" charset="0"/>
                <a:ea typeface="나눔고딕" pitchFamily="50" charset="-127"/>
              </a:rPr>
              <a:t>.</a:t>
            </a:r>
          </a:p>
          <a:p>
            <a:pPr marL="171450" lvl="1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smtClean="0">
                <a:latin typeface="Calibri" panose="020F0502020204030204" pitchFamily="34" charset="0"/>
                <a:ea typeface="나눔고딕" pitchFamily="50" charset="-127"/>
              </a:rPr>
              <a:t>제품에 </a:t>
            </a:r>
            <a:r>
              <a:rPr lang="ko-KR" altLang="en-US" sz="1000" dirty="0">
                <a:latin typeface="Calibri" panose="020F0502020204030204" pitchFamily="34" charset="0"/>
                <a:ea typeface="나눔고딕" pitchFamily="50" charset="-127"/>
              </a:rPr>
              <a:t>전원을 연결할 때에는 반지나 목걸이</a:t>
            </a:r>
            <a:r>
              <a:rPr lang="en-US" altLang="ko-KR" sz="1000" dirty="0">
                <a:latin typeface="Calibri" panose="020F0502020204030204" pitchFamily="34" charset="0"/>
                <a:ea typeface="나눔고딕" pitchFamily="50" charset="-127"/>
              </a:rPr>
              <a:t>, </a:t>
            </a:r>
            <a:r>
              <a:rPr lang="ko-KR" altLang="en-US" sz="1000" dirty="0">
                <a:latin typeface="Calibri" panose="020F0502020204030204" pitchFamily="34" charset="0"/>
                <a:ea typeface="나눔고딕" pitchFamily="50" charset="-127"/>
              </a:rPr>
              <a:t>시계와 같은 장신구를 착용하지 않도록 합니다</a:t>
            </a:r>
            <a:r>
              <a:rPr lang="en-US" altLang="ko-KR" sz="1000" dirty="0">
                <a:latin typeface="Calibri" panose="020F0502020204030204" pitchFamily="34" charset="0"/>
                <a:ea typeface="나눔고딕" pitchFamily="50" charset="-127"/>
              </a:rPr>
              <a:t>. </a:t>
            </a:r>
            <a:r>
              <a:rPr lang="ko-KR" altLang="en-US" sz="1000" dirty="0">
                <a:latin typeface="Calibri" panose="020F0502020204030204" pitchFamily="34" charset="0"/>
                <a:ea typeface="나눔고딕" pitchFamily="50" charset="-127"/>
              </a:rPr>
              <a:t>이러한 장신구가 전원이나 그라운드에 연결되면 부품이 타버릴 위험이 있습니다</a:t>
            </a:r>
            <a:r>
              <a:rPr lang="en-US" altLang="ko-KR" sz="1000" dirty="0">
                <a:latin typeface="Calibri" panose="020F0502020204030204" pitchFamily="34" charset="0"/>
                <a:ea typeface="나눔고딕" pitchFamily="50" charset="-127"/>
              </a:rPr>
              <a:t>.</a:t>
            </a:r>
          </a:p>
          <a:p>
            <a:pPr marL="171450" lvl="1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smtClean="0">
                <a:latin typeface="Calibri" panose="020F0502020204030204" pitchFamily="34" charset="0"/>
                <a:ea typeface="나눔고딕" pitchFamily="50" charset="-127"/>
              </a:rPr>
              <a:t>작업하는 </a:t>
            </a:r>
            <a:r>
              <a:rPr lang="ko-KR" altLang="en-US" sz="1000" dirty="0">
                <a:latin typeface="Calibri" panose="020F0502020204030204" pitchFamily="34" charset="0"/>
                <a:ea typeface="나눔고딕" pitchFamily="50" charset="-127"/>
              </a:rPr>
              <a:t>공간에서 위험이 발생할 소지가 있는지 항상 확인하도록 합니다</a:t>
            </a:r>
            <a:r>
              <a:rPr lang="en-US" altLang="ko-KR" sz="1000" dirty="0">
                <a:latin typeface="Calibri" panose="020F0502020204030204" pitchFamily="34" charset="0"/>
                <a:ea typeface="나눔고딕" pitchFamily="50" charset="-127"/>
              </a:rPr>
              <a:t>. </a:t>
            </a:r>
            <a:r>
              <a:rPr lang="ko-KR" altLang="en-US" sz="1000" dirty="0">
                <a:latin typeface="Calibri" panose="020F0502020204030204" pitchFamily="34" charset="0"/>
                <a:ea typeface="나눔고딕" pitchFamily="50" charset="-127"/>
              </a:rPr>
              <a:t>젖은 바닥이나 접지 </a:t>
            </a:r>
            <a:r>
              <a:rPr lang="ko-KR" altLang="en-US" sz="1000" dirty="0" smtClean="0">
                <a:latin typeface="Calibri" panose="020F0502020204030204" pitchFamily="34" charset="0"/>
                <a:ea typeface="나눔고딕" pitchFamily="50" charset="-127"/>
              </a:rPr>
              <a:t>되지 </a:t>
            </a:r>
            <a:r>
              <a:rPr lang="ko-KR" altLang="en-US" sz="1000" dirty="0">
                <a:latin typeface="Calibri" panose="020F0502020204030204" pitchFamily="34" charset="0"/>
                <a:ea typeface="나눔고딕" pitchFamily="50" charset="-127"/>
              </a:rPr>
              <a:t>않은 전원 확장 케이블</a:t>
            </a:r>
            <a:r>
              <a:rPr lang="en-US" altLang="ko-KR" sz="1000" dirty="0">
                <a:latin typeface="Calibri" panose="020F0502020204030204" pitchFamily="34" charset="0"/>
                <a:ea typeface="나눔고딕" pitchFamily="50" charset="-127"/>
              </a:rPr>
              <a:t>, </a:t>
            </a:r>
            <a:r>
              <a:rPr lang="ko-KR" altLang="en-US" sz="1000" dirty="0">
                <a:latin typeface="Calibri" panose="020F0502020204030204" pitchFamily="34" charset="0"/>
                <a:ea typeface="나눔고딕" pitchFamily="50" charset="-127"/>
              </a:rPr>
              <a:t>닳아서 내부가 보이는 전원 코드</a:t>
            </a:r>
            <a:r>
              <a:rPr lang="en-US" altLang="ko-KR" sz="1000" dirty="0">
                <a:latin typeface="Calibri" panose="020F0502020204030204" pitchFamily="34" charset="0"/>
                <a:ea typeface="나눔고딕" pitchFamily="50" charset="-127"/>
              </a:rPr>
              <a:t>, </a:t>
            </a:r>
            <a:r>
              <a:rPr lang="ko-KR" altLang="en-US" sz="1000" dirty="0">
                <a:latin typeface="Calibri" panose="020F0502020204030204" pitchFamily="34" charset="0"/>
                <a:ea typeface="나눔고딕" pitchFamily="50" charset="-127"/>
              </a:rPr>
              <a:t>안전 접지 시설이 되어 있지 </a:t>
            </a:r>
            <a:r>
              <a:rPr lang="ko-KR" altLang="en-US" sz="1000" dirty="0" smtClean="0">
                <a:latin typeface="Calibri" panose="020F0502020204030204" pitchFamily="34" charset="0"/>
                <a:ea typeface="나눔고딕" pitchFamily="50" charset="-127"/>
              </a:rPr>
              <a:t>않은 바닥 </a:t>
            </a:r>
            <a:r>
              <a:rPr lang="ko-KR" altLang="en-US" sz="1000" dirty="0">
                <a:latin typeface="Calibri" panose="020F0502020204030204" pitchFamily="34" charset="0"/>
                <a:ea typeface="나눔고딕" pitchFamily="50" charset="-127"/>
              </a:rPr>
              <a:t>등이 있는지 반드시 확인합니다</a:t>
            </a:r>
            <a:r>
              <a:rPr lang="en-US" altLang="ko-KR" sz="1000" dirty="0" smtClean="0">
                <a:latin typeface="Calibri" panose="020F0502020204030204" pitchFamily="34" charset="0"/>
                <a:ea typeface="나눔고딕" pitchFamily="50" charset="-127"/>
              </a:rPr>
              <a:t>.</a:t>
            </a:r>
          </a:p>
          <a:p>
            <a:pPr marL="171450" lvl="1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smtClean="0">
                <a:latin typeface="Calibri" panose="020F0502020204030204" pitchFamily="34" charset="0"/>
                <a:ea typeface="나눔고딕" pitchFamily="50" charset="-127"/>
              </a:rPr>
              <a:t>기기 근처에 콘센트가 있어야 하고 그 콘센트에 쉽게 접근할 수 있어야 합니다</a:t>
            </a:r>
            <a:r>
              <a:rPr lang="en-US" altLang="ko-KR" sz="1000" dirty="0" smtClean="0">
                <a:latin typeface="Calibri" panose="020F0502020204030204" pitchFamily="34" charset="0"/>
                <a:ea typeface="나눔고딕" pitchFamily="50" charset="-127"/>
              </a:rPr>
              <a:t>.</a:t>
            </a:r>
          </a:p>
          <a:p>
            <a:pPr marL="171450" lvl="1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smtClean="0">
                <a:latin typeface="나눔고딕" pitchFamily="50" charset="-127"/>
                <a:ea typeface="나눔고딕" pitchFamily="50" charset="-127"/>
              </a:rPr>
              <a:t>서비스 요원이 설치하며 기기를 보호 접지 선이 있는 소켓</a:t>
            </a:r>
            <a:r>
              <a:rPr lang="en-US" altLang="ko-KR" sz="1000" dirty="0" smtClean="0">
                <a:latin typeface="나눔고딕" pitchFamily="50" charset="-127"/>
                <a:ea typeface="나눔고딕" pitchFamily="50" charset="-127"/>
              </a:rPr>
              <a:t>-</a:t>
            </a:r>
            <a:r>
              <a:rPr lang="ko-KR" altLang="en-US" sz="1000" dirty="0" smtClean="0">
                <a:latin typeface="나눔고딕" pitchFamily="50" charset="-127"/>
                <a:ea typeface="나눔고딕" pitchFamily="50" charset="-127"/>
              </a:rPr>
              <a:t>콘센트에 접속되도록 설치하십시오</a:t>
            </a:r>
            <a:endParaRPr lang="en-US" altLang="ko-KR" sz="1000" dirty="0">
              <a:latin typeface="Calibri" panose="020F0502020204030204" pitchFamily="34" charset="0"/>
              <a:ea typeface="나눔고딕" pitchFamily="50" charset="-127"/>
            </a:endParaRPr>
          </a:p>
          <a:p>
            <a:pPr marL="0" lvl="1">
              <a:lnSpc>
                <a:spcPct val="140000"/>
              </a:lnSpc>
            </a:pPr>
            <a:endParaRPr lang="en-US" altLang="ko-KR" sz="1050" b="1" dirty="0" smtClean="0">
              <a:latin typeface="Calibri" panose="020F0502020204030204" pitchFamily="34" charset="0"/>
              <a:ea typeface="나눔고딕" pitchFamily="50" charset="-127"/>
            </a:endParaRPr>
          </a:p>
          <a:p>
            <a:pPr marL="0" lvl="1">
              <a:lnSpc>
                <a:spcPct val="140000"/>
              </a:lnSpc>
            </a:pPr>
            <a:endParaRPr lang="en-US" altLang="ko-KR" sz="1050" b="1" dirty="0" smtClean="0">
              <a:latin typeface="Calibri" panose="020F0502020204030204" pitchFamily="34" charset="0"/>
              <a:ea typeface="나눔고딕" pitchFamily="50" charset="-127"/>
            </a:endParaRPr>
          </a:p>
          <a:p>
            <a:pPr marL="0" lvl="1">
              <a:lnSpc>
                <a:spcPct val="140000"/>
              </a:lnSpc>
            </a:pPr>
            <a:endParaRPr lang="en-US" altLang="ko-KR" sz="1050" b="1" dirty="0">
              <a:latin typeface="Calibri" panose="020F0502020204030204" pitchFamily="34" charset="0"/>
              <a:ea typeface="나눔고딕" pitchFamily="50" charset="-127"/>
            </a:endParaRPr>
          </a:p>
          <a:p>
            <a:pPr marL="0" lvl="1">
              <a:lnSpc>
                <a:spcPct val="140000"/>
              </a:lnSpc>
            </a:pPr>
            <a:endParaRPr lang="en-US" altLang="ko-KR" sz="1050" b="1" dirty="0" smtClean="0">
              <a:latin typeface="Calibri" panose="020F0502020204030204" pitchFamily="34" charset="0"/>
              <a:ea typeface="나눔고딕" pitchFamily="50" charset="-127"/>
            </a:endParaRPr>
          </a:p>
          <a:p>
            <a:pPr marL="0" lvl="1">
              <a:lnSpc>
                <a:spcPct val="140000"/>
              </a:lnSpc>
            </a:pPr>
            <a:endParaRPr lang="en-US" altLang="ko-KR" sz="1050" b="1" dirty="0">
              <a:latin typeface="Calibri" panose="020F0502020204030204" pitchFamily="34" charset="0"/>
              <a:ea typeface="나눔고딕" pitchFamily="50" charset="-127"/>
            </a:endParaRPr>
          </a:p>
          <a:p>
            <a:pPr marL="0" lvl="1">
              <a:lnSpc>
                <a:spcPct val="140000"/>
              </a:lnSpc>
            </a:pPr>
            <a:endParaRPr lang="en-US" altLang="ko-KR" sz="1050" b="1" dirty="0" smtClean="0">
              <a:latin typeface="Calibri" panose="020F0502020204030204" pitchFamily="34" charset="0"/>
              <a:ea typeface="나눔고딕" pitchFamily="50" charset="-127"/>
            </a:endParaRPr>
          </a:p>
          <a:p>
            <a:pPr marL="0" lvl="1">
              <a:lnSpc>
                <a:spcPct val="140000"/>
              </a:lnSpc>
            </a:pPr>
            <a:r>
              <a:rPr lang="en-US" altLang="ko-KR" sz="1050" b="1" dirty="0" smtClean="0">
                <a:latin typeface="Calibri" panose="020F0502020204030204" pitchFamily="34" charset="0"/>
                <a:ea typeface="나눔고딕" pitchFamily="50" charset="-127"/>
              </a:rPr>
              <a:t>AC </a:t>
            </a:r>
            <a:r>
              <a:rPr lang="ko-KR" altLang="en-US" sz="1050" b="1" dirty="0">
                <a:latin typeface="Calibri" panose="020F0502020204030204" pitchFamily="34" charset="0"/>
                <a:ea typeface="나눔고딕" pitchFamily="50" charset="-127"/>
              </a:rPr>
              <a:t>전원</a:t>
            </a:r>
          </a:p>
          <a:p>
            <a:pPr marL="171450" lvl="1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smtClean="0">
                <a:latin typeface="Calibri" panose="020F0502020204030204" pitchFamily="34" charset="0"/>
                <a:ea typeface="나눔고딕" pitchFamily="50" charset="-127"/>
              </a:rPr>
              <a:t>본 </a:t>
            </a:r>
            <a:r>
              <a:rPr lang="ko-KR" altLang="en-US" sz="1000" dirty="0">
                <a:latin typeface="Calibri" panose="020F0502020204030204" pitchFamily="34" charset="0"/>
                <a:ea typeface="나눔고딕" pitchFamily="50" charset="-127"/>
              </a:rPr>
              <a:t>제품은 일반 </a:t>
            </a:r>
            <a:r>
              <a:rPr lang="en-US" altLang="ko-KR" sz="1000" dirty="0">
                <a:latin typeface="Calibri" panose="020F0502020204030204" pitchFamily="34" charset="0"/>
                <a:ea typeface="나눔고딕" pitchFamily="50" charset="-127"/>
              </a:rPr>
              <a:t>AC </a:t>
            </a:r>
            <a:r>
              <a:rPr lang="ko-KR" altLang="en-US" sz="1000" dirty="0">
                <a:latin typeface="Calibri" panose="020F0502020204030204" pitchFamily="34" charset="0"/>
                <a:ea typeface="나눔고딕" pitchFamily="50" charset="-127"/>
              </a:rPr>
              <a:t>전원 제품으로 함께 공급되는 전원 코드의 </a:t>
            </a:r>
            <a:r>
              <a:rPr lang="en-US" altLang="ko-KR" sz="1000" dirty="0">
                <a:latin typeface="Calibri" panose="020F0502020204030204" pitchFamily="34" charset="0"/>
                <a:ea typeface="나눔고딕" pitchFamily="50" charset="-127"/>
              </a:rPr>
              <a:t>AC </a:t>
            </a:r>
            <a:r>
              <a:rPr lang="ko-KR" altLang="en-US" sz="1000" dirty="0">
                <a:latin typeface="Calibri" panose="020F0502020204030204" pitchFamily="34" charset="0"/>
                <a:ea typeface="나눔고딕" pitchFamily="50" charset="-127"/>
              </a:rPr>
              <a:t>플러그에는 접지 기능이 있습니다</a:t>
            </a:r>
            <a:r>
              <a:rPr lang="en-US" altLang="ko-KR" sz="1000" dirty="0">
                <a:latin typeface="Calibri" panose="020F0502020204030204" pitchFamily="34" charset="0"/>
                <a:ea typeface="나눔고딕" pitchFamily="50" charset="-127"/>
              </a:rPr>
              <a:t>.</a:t>
            </a:r>
          </a:p>
          <a:p>
            <a:pPr marL="171450" lvl="1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smtClean="0">
                <a:latin typeface="Calibri" panose="020F0502020204030204" pitchFamily="34" charset="0"/>
                <a:ea typeface="나눔고딕" pitchFamily="50" charset="-127"/>
              </a:rPr>
              <a:t>전원 </a:t>
            </a:r>
            <a:r>
              <a:rPr lang="ko-KR" altLang="en-US" sz="1000" dirty="0">
                <a:latin typeface="Calibri" panose="020F0502020204030204" pitchFamily="34" charset="0"/>
                <a:ea typeface="나눔고딕" pitchFamily="50" charset="-127"/>
              </a:rPr>
              <a:t>코드와 전원 콘센트는 화재와 같은 긴급 상황 발생시 주요 전원 차단 장치의 역할을 하므로</a:t>
            </a:r>
            <a:r>
              <a:rPr lang="en-US" altLang="ko-KR" sz="1000" dirty="0">
                <a:latin typeface="Calibri" panose="020F0502020204030204" pitchFamily="34" charset="0"/>
                <a:ea typeface="나눔고딕" pitchFamily="50" charset="-127"/>
              </a:rPr>
              <a:t>, </a:t>
            </a:r>
            <a:r>
              <a:rPr lang="ko-KR" altLang="en-US" sz="1000" dirty="0">
                <a:latin typeface="Calibri" panose="020F0502020204030204" pitchFamily="34" charset="0"/>
                <a:ea typeface="나눔고딕" pitchFamily="50" charset="-127"/>
              </a:rPr>
              <a:t>언제라도 전원 콘센트에서 전원 코드를 뽑을 수 있도록 전원 콘센트 앞에 물건을 쌓아 두거나 막아놓지 않도록 합니다</a:t>
            </a:r>
            <a:r>
              <a:rPr lang="en-US" altLang="ko-KR" sz="1000" dirty="0" smtClean="0">
                <a:latin typeface="Calibri" panose="020F0502020204030204" pitchFamily="34" charset="0"/>
                <a:ea typeface="나눔고딕" pitchFamily="50" charset="-127"/>
              </a:rPr>
              <a:t>.</a:t>
            </a:r>
            <a:endParaRPr lang="en-US" altLang="ko-KR" sz="1000" dirty="0">
              <a:latin typeface="Calibri" panose="020F0502020204030204" pitchFamily="34" charset="0"/>
              <a:ea typeface="나눔고딕" pitchFamily="50" charset="-127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58825" y="783431"/>
            <a:ext cx="5306765" cy="2262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>
              <a:lnSpc>
                <a:spcPct val="140000"/>
              </a:lnSpc>
            </a:pPr>
            <a:r>
              <a:rPr lang="en-US" altLang="ko-KR" sz="1050" b="1" dirty="0" smtClean="0">
                <a:ea typeface="나눔고딕" pitchFamily="50" charset="-127"/>
              </a:rPr>
              <a:t>3.3.  </a:t>
            </a:r>
            <a:r>
              <a:rPr lang="ko-KR" altLang="en-US" sz="1050" b="1" dirty="0" smtClean="0">
                <a:ea typeface="나눔고딕" pitchFamily="50" charset="-127"/>
              </a:rPr>
              <a:t>설치 </a:t>
            </a:r>
            <a:r>
              <a:rPr lang="ko-KR" altLang="en-US" sz="1050" b="1" dirty="0">
                <a:ea typeface="나눔고딕" pitchFamily="50" charset="-127"/>
              </a:rPr>
              <a:t>전 </a:t>
            </a:r>
            <a:r>
              <a:rPr lang="ko-KR" altLang="en-US" sz="1050" b="1" dirty="0" smtClean="0">
                <a:ea typeface="나눔고딕" pitchFamily="50" charset="-127"/>
              </a:rPr>
              <a:t>주의사항</a:t>
            </a:r>
            <a:endParaRPr lang="en-US" altLang="ko-KR" sz="1050" b="1" dirty="0" smtClean="0">
              <a:ea typeface="나눔고딕" pitchFamily="50" charset="-127"/>
            </a:endParaRPr>
          </a:p>
        </p:txBody>
      </p:sp>
      <p:grpSp>
        <p:nvGrpSpPr>
          <p:cNvPr id="14" name="그룹 13"/>
          <p:cNvGrpSpPr/>
          <p:nvPr/>
        </p:nvGrpSpPr>
        <p:grpSpPr>
          <a:xfrm>
            <a:off x="682625" y="6280964"/>
            <a:ext cx="5179854" cy="1165225"/>
            <a:chOff x="694690" y="5705475"/>
            <a:chExt cx="5179854" cy="1012825"/>
          </a:xfrm>
        </p:grpSpPr>
        <p:sp>
          <p:nvSpPr>
            <p:cNvPr id="13" name="Text Box 12"/>
            <p:cNvSpPr txBox="1">
              <a:spLocks noChangeArrowheads="1"/>
            </p:cNvSpPr>
            <p:nvPr/>
          </p:nvSpPr>
          <p:spPr bwMode="auto">
            <a:xfrm>
              <a:off x="1302823" y="5705475"/>
              <a:ext cx="4571721" cy="1012825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just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1" lang="ko-KR" altLang="en-US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  <a:ea typeface="휴먼모음T" pitchFamily="18" charset="-127"/>
                  <a:cs typeface="굴림" pitchFamily="50" charset="-127"/>
                </a:rPr>
                <a:t>하드웨어 설치를 진행하기 전에 설치할 시스템의 전원을 </a:t>
              </a:r>
              <a:r>
                <a:rPr kumimoji="1" lang="en-US" altLang="ko-KR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  <a:ea typeface="휴먼모음T" pitchFamily="18" charset="-127"/>
                  <a:cs typeface="굴림" pitchFamily="50" charset="-127"/>
                </a:rPr>
                <a:t>off</a:t>
              </a:r>
              <a:r>
                <a:rPr kumimoji="1" lang="ko-KR" altLang="en-US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  <a:ea typeface="휴먼모음T" pitchFamily="18" charset="-127"/>
                  <a:cs typeface="굴림" pitchFamily="50" charset="-127"/>
                </a:rPr>
                <a:t>한 후 전원 공급 장치의 금속 면과 같은 접지 면을 접촉하여 신체 내의 정전기를 방전하기 바랍니다</a:t>
              </a:r>
              <a:r>
                <a:rPr kumimoji="1" lang="en-US" altLang="ko-KR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  <a:ea typeface="휴먼모음T" pitchFamily="18" charset="-127"/>
                  <a:cs typeface="굴림" pitchFamily="50" charset="-127"/>
                </a:rPr>
                <a:t>.</a:t>
              </a:r>
            </a:p>
            <a:p>
              <a:pPr marL="0" marR="0" lvl="0" indent="0" algn="just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1" lang="ko-KR" altLang="en-US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  <a:ea typeface="휴먼모음T" pitchFamily="18" charset="-127"/>
                  <a:cs typeface="굴림" pitchFamily="50" charset="-127"/>
                </a:rPr>
                <a:t>제조 업체는 무허가 서비스 업자에 의한 부적절한 부품 사용으로 발생한 직접 또는 간접 피해에 대한 책임이 없음을 가정 합니다</a:t>
              </a:r>
              <a:r>
                <a:rPr kumimoji="1" lang="en-US" altLang="ko-KR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  <a:ea typeface="휴먼모음T" pitchFamily="18" charset="-127"/>
                  <a:cs typeface="굴림" pitchFamily="50" charset="-127"/>
                </a:rPr>
                <a:t>.</a:t>
              </a:r>
            </a:p>
            <a:p>
              <a:pPr marL="0" marR="0" lvl="0" indent="0" algn="just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1" lang="ko-KR" altLang="en-US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  <a:ea typeface="휴먼모음T" pitchFamily="18" charset="-127"/>
                  <a:cs typeface="굴림" pitchFamily="50" charset="-127"/>
                </a:rPr>
                <a:t>설치도중 전원이 공급이 될 경우 시스템 부품 및 신체에 피해를 가져올 수 있습니다</a:t>
              </a:r>
              <a:r>
                <a:rPr kumimoji="1" lang="en-US" altLang="ko-KR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  <a:ea typeface="휴먼모음T" pitchFamily="18" charset="-127"/>
                  <a:cs typeface="굴림" pitchFamily="50" charset="-127"/>
                </a:rPr>
                <a:t>.</a:t>
              </a:r>
              <a:endParaRPr kumimoji="1" lang="ko-KR" altLang="ko-K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굴림" pitchFamily="50" charset="-127"/>
                <a:ea typeface="굴림" pitchFamily="50" charset="-127"/>
                <a:cs typeface="굴림" pitchFamily="50" charset="-127"/>
              </a:endParaRPr>
            </a:p>
          </p:txBody>
        </p:sp>
        <p:pic>
          <p:nvPicPr>
            <p:cNvPr id="1037" name="Picture 1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4690" y="6006305"/>
              <a:ext cx="452438" cy="411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/>
          <p:cNvSpPr txBox="1"/>
          <p:nvPr/>
        </p:nvSpPr>
        <p:spPr>
          <a:xfrm>
            <a:off x="581943" y="783431"/>
            <a:ext cx="5382965" cy="2262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>
              <a:lnSpc>
                <a:spcPct val="140000"/>
              </a:lnSpc>
            </a:pPr>
            <a:r>
              <a:rPr lang="en-US" altLang="ko-KR" sz="1050" b="1" dirty="0" smtClean="0">
                <a:ea typeface="나눔고딕" pitchFamily="50" charset="-127"/>
              </a:rPr>
              <a:t>4.  </a:t>
            </a:r>
            <a:r>
              <a:rPr lang="ko-KR" altLang="en-US" sz="1050" b="1" dirty="0" smtClean="0">
                <a:ea typeface="나눔고딕" pitchFamily="50" charset="-127"/>
              </a:rPr>
              <a:t>제품 동작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758825" y="1164431"/>
            <a:ext cx="5306765" cy="113107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>
              <a:lnSpc>
                <a:spcPct val="140000"/>
              </a:lnSpc>
            </a:pPr>
            <a:r>
              <a:rPr lang="en-US" altLang="ko-KR" sz="1050" b="1" dirty="0" smtClean="0">
                <a:ea typeface="나눔고딕" pitchFamily="50" charset="-127"/>
              </a:rPr>
              <a:t>4.1.  </a:t>
            </a:r>
            <a:r>
              <a:rPr lang="ko-KR" altLang="en-US" sz="1050" b="1" dirty="0" smtClean="0">
                <a:ea typeface="나눔고딕" pitchFamily="50" charset="-127"/>
              </a:rPr>
              <a:t>상태 </a:t>
            </a:r>
            <a:r>
              <a:rPr lang="en-US" altLang="ko-KR" sz="1050" b="1" dirty="0" smtClean="0">
                <a:ea typeface="나눔고딕" pitchFamily="50" charset="-127"/>
              </a:rPr>
              <a:t>LED </a:t>
            </a:r>
            <a:r>
              <a:rPr lang="ko-KR" altLang="en-US" sz="1050" b="1" dirty="0" smtClean="0">
                <a:ea typeface="나눔고딕" pitchFamily="50" charset="-127"/>
              </a:rPr>
              <a:t> </a:t>
            </a:r>
            <a:endParaRPr lang="en-US" altLang="ko-KR" sz="1050" b="1" dirty="0" smtClean="0">
              <a:ea typeface="나눔고딕" pitchFamily="50" charset="-127"/>
            </a:endParaRPr>
          </a:p>
          <a:p>
            <a:pPr marL="0" lvl="1">
              <a:lnSpc>
                <a:spcPct val="140000"/>
              </a:lnSpc>
            </a:pPr>
            <a:endParaRPr lang="en-US" altLang="ko-KR" sz="1050" b="1" dirty="0">
              <a:ea typeface="나눔고딕" pitchFamily="50" charset="-127"/>
            </a:endParaRPr>
          </a:p>
          <a:p>
            <a:pPr marL="0" lvl="1">
              <a:lnSpc>
                <a:spcPct val="140000"/>
              </a:lnSpc>
            </a:pPr>
            <a:r>
              <a:rPr lang="ko-KR" altLang="en-US" sz="1050" dirty="0" smtClean="0">
                <a:ea typeface="나눔고딕" pitchFamily="50" charset="-127"/>
              </a:rPr>
              <a:t>상태 </a:t>
            </a:r>
            <a:r>
              <a:rPr lang="en-US" altLang="ko-KR" sz="1050" dirty="0" smtClean="0">
                <a:ea typeface="나눔고딕" pitchFamily="50" charset="-127"/>
              </a:rPr>
              <a:t>LED</a:t>
            </a:r>
            <a:r>
              <a:rPr lang="ko-KR" altLang="en-US" sz="1050" dirty="0" smtClean="0">
                <a:ea typeface="나눔고딕" pitchFamily="50" charset="-127"/>
              </a:rPr>
              <a:t>는 블루</a:t>
            </a:r>
            <a:r>
              <a:rPr lang="en-US" altLang="ko-KR" sz="1050" dirty="0" smtClean="0">
                <a:ea typeface="나눔고딕" pitchFamily="50" charset="-127"/>
              </a:rPr>
              <a:t>,</a:t>
            </a:r>
            <a:r>
              <a:rPr lang="ko-KR" altLang="en-US" sz="1050" dirty="0">
                <a:ea typeface="나눔고딕" pitchFamily="50" charset="-127"/>
              </a:rPr>
              <a:t> </a:t>
            </a:r>
            <a:r>
              <a:rPr lang="ko-KR" altLang="en-US" sz="1050" dirty="0" smtClean="0">
                <a:ea typeface="나눔고딕" pitchFamily="50" charset="-127"/>
              </a:rPr>
              <a:t>그</a:t>
            </a:r>
            <a:r>
              <a:rPr lang="ko-KR" altLang="en-US" sz="1050" dirty="0">
                <a:ea typeface="나눔고딕" pitchFamily="50" charset="-127"/>
              </a:rPr>
              <a:t>린</a:t>
            </a:r>
            <a:r>
              <a:rPr lang="en-US" altLang="ko-KR" sz="1050" dirty="0" smtClean="0">
                <a:ea typeface="나눔고딕" pitchFamily="50" charset="-127"/>
              </a:rPr>
              <a:t>, </a:t>
            </a:r>
            <a:r>
              <a:rPr lang="ko-KR" altLang="en-US" sz="1050" dirty="0" err="1" smtClean="0">
                <a:ea typeface="나눔고딕" pitchFamily="50" charset="-127"/>
              </a:rPr>
              <a:t>레드</a:t>
            </a:r>
            <a:r>
              <a:rPr lang="ko-KR" altLang="en-US" sz="1050" dirty="0" smtClean="0">
                <a:ea typeface="나눔고딕" pitchFamily="50" charset="-127"/>
              </a:rPr>
              <a:t> 등 총 세 가지 색이 나타나며 각 </a:t>
            </a:r>
            <a:r>
              <a:rPr lang="ko-KR" altLang="en-US" sz="1050" dirty="0" err="1" smtClean="0">
                <a:ea typeface="나눔고딕" pitchFamily="50" charset="-127"/>
              </a:rPr>
              <a:t>색상별</a:t>
            </a:r>
            <a:r>
              <a:rPr lang="ko-KR" altLang="en-US" sz="1050" dirty="0" smtClean="0">
                <a:ea typeface="나눔고딕" pitchFamily="50" charset="-127"/>
              </a:rPr>
              <a:t> 의미는 다음과 같습니다</a:t>
            </a:r>
            <a:r>
              <a:rPr lang="en-US" altLang="ko-KR" sz="1050" dirty="0" smtClean="0">
                <a:ea typeface="나눔고딕" pitchFamily="50" charset="-127"/>
              </a:rPr>
              <a:t>.</a:t>
            </a:r>
          </a:p>
          <a:p>
            <a:pPr marL="0" lvl="1">
              <a:lnSpc>
                <a:spcPct val="140000"/>
              </a:lnSpc>
            </a:pPr>
            <a:endParaRPr lang="en-US" altLang="ko-KR" sz="1050" b="1" dirty="0">
              <a:ea typeface="나눔고딕" pitchFamily="50" charset="-127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044825" y="2307431"/>
            <a:ext cx="3352800" cy="96949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171450" lvl="1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50" dirty="0" smtClean="0">
                <a:ea typeface="나눔고딕" pitchFamily="50" charset="-127"/>
              </a:rPr>
              <a:t>부팅 중</a:t>
            </a:r>
            <a:endParaRPr lang="en-US" altLang="ko-KR" sz="1050" dirty="0" smtClean="0">
              <a:ea typeface="나눔고딕" pitchFamily="50" charset="-127"/>
            </a:endParaRPr>
          </a:p>
          <a:p>
            <a:pPr marL="171450" lvl="1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50" dirty="0" smtClean="0">
                <a:ea typeface="나눔고딕" pitchFamily="50" charset="-127"/>
              </a:rPr>
              <a:t>설정 값 적용 중</a:t>
            </a:r>
            <a:endParaRPr lang="en-US" altLang="ko-KR" sz="1050" dirty="0" smtClean="0">
              <a:ea typeface="나눔고딕" pitchFamily="50" charset="-127"/>
            </a:endParaRPr>
          </a:p>
          <a:p>
            <a:pPr marL="171450" lvl="1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50" dirty="0" smtClean="0">
                <a:ea typeface="나눔고딕" pitchFamily="50" charset="-127"/>
              </a:rPr>
              <a:t>해상도 변경 중</a:t>
            </a:r>
            <a:endParaRPr lang="en-US" altLang="ko-KR" sz="1050" dirty="0" smtClean="0">
              <a:ea typeface="나눔고딕" pitchFamily="50" charset="-127"/>
            </a:endParaRPr>
          </a:p>
          <a:p>
            <a:pPr marL="0" lvl="1">
              <a:lnSpc>
                <a:spcPct val="150000"/>
              </a:lnSpc>
            </a:pPr>
            <a:endParaRPr lang="en-US" altLang="ko-KR" sz="1050" dirty="0" smtClean="0">
              <a:ea typeface="나눔고딕" pitchFamily="50" charset="-127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044825" y="3776335"/>
            <a:ext cx="3352800" cy="24237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171450" lvl="1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50" dirty="0" smtClean="0">
                <a:ea typeface="나눔고딕" pitchFamily="50" charset="-127"/>
              </a:rPr>
              <a:t>정</a:t>
            </a:r>
            <a:r>
              <a:rPr lang="ko-KR" altLang="en-US" sz="1050" dirty="0">
                <a:ea typeface="나눔고딕" pitchFamily="50" charset="-127"/>
              </a:rPr>
              <a:t>상 </a:t>
            </a:r>
            <a:r>
              <a:rPr lang="ko-KR" altLang="en-US" sz="1050" dirty="0" smtClean="0">
                <a:ea typeface="나눔고딕" pitchFamily="50" charset="-127"/>
              </a:rPr>
              <a:t>동작 </a:t>
            </a:r>
            <a:r>
              <a:rPr lang="en-US" altLang="ko-KR" sz="1050" dirty="0" smtClean="0">
                <a:ea typeface="나눔고딕" pitchFamily="50" charset="-127"/>
              </a:rPr>
              <a:t>(</a:t>
            </a:r>
            <a:r>
              <a:rPr lang="ko-KR" altLang="en-US" sz="1050" dirty="0" smtClean="0">
                <a:ea typeface="나눔고딕" pitchFamily="50" charset="-127"/>
              </a:rPr>
              <a:t>입력 있음</a:t>
            </a:r>
            <a:r>
              <a:rPr lang="en-US" altLang="ko-KR" sz="1050" dirty="0" smtClean="0">
                <a:ea typeface="나눔고딕" pitchFamily="50" charset="-127"/>
              </a:rPr>
              <a:t>)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3044825" y="5138127"/>
            <a:ext cx="3352800" cy="72712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171450" lvl="1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50" dirty="0" smtClean="0">
                <a:ea typeface="나눔고딕" pitchFamily="50" charset="-127"/>
              </a:rPr>
              <a:t>입력 없음</a:t>
            </a:r>
            <a:endParaRPr lang="en-US" altLang="ko-KR" sz="1050" dirty="0" smtClean="0">
              <a:ea typeface="나눔고딕" pitchFamily="50" charset="-127"/>
            </a:endParaRPr>
          </a:p>
          <a:p>
            <a:pPr marL="171450" lvl="1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50" dirty="0" smtClean="0">
                <a:ea typeface="나눔고딕" pitchFamily="50" charset="-127"/>
              </a:rPr>
              <a:t>지원되</a:t>
            </a:r>
            <a:r>
              <a:rPr lang="ko-KR" altLang="en-US" sz="1050" dirty="0">
                <a:ea typeface="나눔고딕" pitchFamily="50" charset="-127"/>
              </a:rPr>
              <a:t>지 </a:t>
            </a:r>
            <a:r>
              <a:rPr lang="ko-KR" altLang="en-US" sz="1050" dirty="0" smtClean="0">
                <a:ea typeface="나눔고딕" pitchFamily="50" charset="-127"/>
              </a:rPr>
              <a:t>않는 해상도 입력</a:t>
            </a:r>
            <a:endParaRPr lang="en-US" altLang="ko-KR" sz="1050" dirty="0" smtClean="0">
              <a:ea typeface="나눔고딕" pitchFamily="50" charset="-127"/>
            </a:endParaRPr>
          </a:p>
          <a:p>
            <a:pPr marL="171450" lvl="1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50" dirty="0" smtClean="0">
                <a:ea typeface="나눔고딕" pitchFamily="50" charset="-127"/>
              </a:rPr>
              <a:t>내부 동작 오류</a:t>
            </a:r>
            <a:endParaRPr lang="en-US" altLang="ko-KR" sz="1050" dirty="0" smtClean="0">
              <a:ea typeface="나눔고딕" pitchFamily="50" charset="-127"/>
            </a:endParaRPr>
          </a:p>
        </p:txBody>
      </p:sp>
      <p:sp>
        <p:nvSpPr>
          <p:cNvPr id="10" name="슬라이드 번호 개체 틀 15"/>
          <p:cNvSpPr txBox="1">
            <a:spLocks/>
          </p:cNvSpPr>
          <p:nvPr/>
        </p:nvSpPr>
        <p:spPr>
          <a:xfrm>
            <a:off x="2509626" y="8582741"/>
            <a:ext cx="1527598" cy="481002"/>
          </a:xfrm>
          <a:prstGeom prst="rect">
            <a:avLst/>
          </a:prstGeom>
        </p:spPr>
        <p:txBody>
          <a:bodyPr vert="horz" lIns="89031" tIns="44515" rIns="89031" bIns="44515" rtlCol="0" anchor="ctr"/>
          <a:lstStyle/>
          <a:p>
            <a:pPr algn="ctr">
              <a:defRPr/>
            </a:pPr>
            <a:fld id="{C656618E-3C0E-4137-85B4-3A0BFE7A5F27}" type="slidenum">
              <a:rPr lang="ko-KR" altLang="en-US" sz="1000" smtClean="0">
                <a:latin typeface="Calibri" panose="020F0502020204030204" pitchFamily="34" charset="0"/>
              </a:rPr>
              <a:pPr algn="ctr">
                <a:defRPr/>
              </a:pPr>
              <a:t>9</a:t>
            </a:fld>
            <a:endParaRPr lang="ko-KR" altLang="en-US" sz="1000" dirty="0">
              <a:latin typeface="Calibri" panose="020F0502020204030204" pitchFamily="34" charset="0"/>
            </a:endParaRPr>
          </a:p>
        </p:txBody>
      </p:sp>
      <p:grpSp>
        <p:nvGrpSpPr>
          <p:cNvPr id="4" name="그룹 3"/>
          <p:cNvGrpSpPr/>
          <p:nvPr/>
        </p:nvGrpSpPr>
        <p:grpSpPr>
          <a:xfrm>
            <a:off x="581943" y="2257131"/>
            <a:ext cx="2113348" cy="1319799"/>
            <a:chOff x="581943" y="2257131"/>
            <a:chExt cx="2113348" cy="1319799"/>
          </a:xfrm>
        </p:grpSpPr>
        <p:pic>
          <p:nvPicPr>
            <p:cNvPr id="12" name="Picture 2" descr="D:\01-업무관련\(1프로젝트)EN3\00-완료보고서\10.기구\디자인\EN3 FRONT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83164"/>
            <a:stretch/>
          </p:blipFill>
          <p:spPr bwMode="auto">
            <a:xfrm>
              <a:off x="581943" y="2257131"/>
              <a:ext cx="2113348" cy="13197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타원 1"/>
            <p:cNvSpPr/>
            <p:nvPr/>
          </p:nvSpPr>
          <p:spPr>
            <a:xfrm>
              <a:off x="2371611" y="2622163"/>
              <a:ext cx="108000" cy="108000"/>
            </a:xfrm>
            <a:prstGeom prst="ellipse">
              <a:avLst/>
            </a:prstGeom>
            <a:solidFill>
              <a:srgbClr val="00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6" name="그룹 15"/>
          <p:cNvGrpSpPr/>
          <p:nvPr/>
        </p:nvGrpSpPr>
        <p:grpSpPr>
          <a:xfrm>
            <a:off x="584013" y="3701488"/>
            <a:ext cx="2113348" cy="1319799"/>
            <a:chOff x="581943" y="2257131"/>
            <a:chExt cx="2113348" cy="1319799"/>
          </a:xfrm>
        </p:grpSpPr>
        <p:pic>
          <p:nvPicPr>
            <p:cNvPr id="17" name="Picture 2" descr="D:\01-업무관련\(1프로젝트)EN3\00-완료보고서\10.기구\디자인\EN3 FRONT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83164"/>
            <a:stretch/>
          </p:blipFill>
          <p:spPr bwMode="auto">
            <a:xfrm>
              <a:off x="581943" y="2257131"/>
              <a:ext cx="2113348" cy="13197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타원 17"/>
            <p:cNvSpPr/>
            <p:nvPr/>
          </p:nvSpPr>
          <p:spPr>
            <a:xfrm>
              <a:off x="2371611" y="2622163"/>
              <a:ext cx="108000" cy="108000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00B050"/>
                </a:solidFill>
              </a:endParaRPr>
            </a:p>
          </p:txBody>
        </p:sp>
      </p:grpSp>
      <p:grpSp>
        <p:nvGrpSpPr>
          <p:cNvPr id="19" name="그룹 18"/>
          <p:cNvGrpSpPr/>
          <p:nvPr/>
        </p:nvGrpSpPr>
        <p:grpSpPr>
          <a:xfrm>
            <a:off x="584013" y="5141648"/>
            <a:ext cx="2113348" cy="1319799"/>
            <a:chOff x="581943" y="2257131"/>
            <a:chExt cx="2113348" cy="1319799"/>
          </a:xfrm>
        </p:grpSpPr>
        <p:pic>
          <p:nvPicPr>
            <p:cNvPr id="20" name="Picture 2" descr="D:\01-업무관련\(1프로젝트)EN3\00-완료보고서\10.기구\디자인\EN3 FRONT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83164"/>
            <a:stretch/>
          </p:blipFill>
          <p:spPr bwMode="auto">
            <a:xfrm>
              <a:off x="581943" y="2257131"/>
              <a:ext cx="2113348" cy="13197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타원 20"/>
            <p:cNvSpPr/>
            <p:nvPr/>
          </p:nvSpPr>
          <p:spPr>
            <a:xfrm>
              <a:off x="2371611" y="2622163"/>
              <a:ext cx="108000" cy="108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00B05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tx1"/>
          </a:solidFill>
          <a:headEnd type="triangle"/>
          <a:tailEnd type="oval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just">
          <a:lnSpc>
            <a:spcPct val="140000"/>
          </a:lnSpc>
          <a:defRPr sz="900" dirty="0" smtClean="0">
            <a:latin typeface="나눔고딕 Light" pitchFamily="50" charset="-127"/>
            <a:ea typeface="나눔고딕 Light" pitchFamily="50" charset="-127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4887</TotalTime>
  <Words>3574</Words>
  <Application>Microsoft Office PowerPoint</Application>
  <PresentationFormat>사용자 지정</PresentationFormat>
  <Paragraphs>1749</Paragraphs>
  <Slides>31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31</vt:i4>
      </vt:variant>
    </vt:vector>
  </HeadingPairs>
  <TitlesOfParts>
    <vt:vector size="32" baseType="lpstr"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  <vt:lpstr>슬라이드 14</vt:lpstr>
      <vt:lpstr>슬라이드 15</vt:lpstr>
      <vt:lpstr>슬라이드 16</vt:lpstr>
      <vt:lpstr>슬라이드 17</vt:lpstr>
      <vt:lpstr>슬라이드 18</vt:lpstr>
      <vt:lpstr>슬라이드 19</vt:lpstr>
      <vt:lpstr>슬라이드 20</vt:lpstr>
      <vt:lpstr>슬라이드 21</vt:lpstr>
      <vt:lpstr>슬라이드 22</vt:lpstr>
      <vt:lpstr>슬라이드 23</vt:lpstr>
      <vt:lpstr>슬라이드 24</vt:lpstr>
      <vt:lpstr>슬라이드 25</vt:lpstr>
      <vt:lpstr>슬라이드 26</vt:lpstr>
      <vt:lpstr>슬라이드 27</vt:lpstr>
      <vt:lpstr>슬라이드 28</vt:lpstr>
      <vt:lpstr>슬라이드 29</vt:lpstr>
      <vt:lpstr>슬라이드 30</vt:lpstr>
      <vt:lpstr>슬라이드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bigidea</dc:creator>
  <cp:lastModifiedBy>yiso</cp:lastModifiedBy>
  <cp:revision>692</cp:revision>
  <cp:lastPrinted>2014-10-01T10:26:57Z</cp:lastPrinted>
  <dcterms:created xsi:type="dcterms:W3CDTF">2014-01-22T06:06:11Z</dcterms:created>
  <dcterms:modified xsi:type="dcterms:W3CDTF">2016-08-22T01:39:18Z</dcterms:modified>
</cp:coreProperties>
</file>