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330" r:id="rId2"/>
    <p:sldId id="331" r:id="rId3"/>
  </p:sldIdLst>
  <p:sldSz cx="6546850" cy="9034463"/>
  <p:notesSz cx="6797675" cy="9926638"/>
  <p:defaultTextStyle>
    <a:defPPr>
      <a:defRPr lang="ko-KR"/>
    </a:defPPr>
    <a:lvl1pPr marL="0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45153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90306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335457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80610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225763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670916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116069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561220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46">
          <p15:clr>
            <a:srgbClr val="A4A3A4"/>
          </p15:clr>
        </p15:guide>
        <p15:guide id="2" pos="206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333" autoAdjust="0"/>
    <p:restoredTop sz="94845" autoAdjust="0"/>
  </p:normalViewPr>
  <p:slideViewPr>
    <p:cSldViewPr>
      <p:cViewPr varScale="1">
        <p:scale>
          <a:sx n="87" d="100"/>
          <a:sy n="87" d="100"/>
        </p:scale>
        <p:origin x="-3414" y="-90"/>
      </p:cViewPr>
      <p:guideLst>
        <p:guide orient="horz" pos="2846"/>
        <p:guide pos="2063"/>
      </p:guideLst>
    </p:cSldViewPr>
  </p:slideViewPr>
  <p:outlineViewPr>
    <p:cViewPr>
      <p:scale>
        <a:sx n="33" d="100"/>
        <a:sy n="33" d="100"/>
      </p:scale>
      <p:origin x="0" y="3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858" y="-84"/>
      </p:cViewPr>
      <p:guideLst>
        <p:guide orient="horz" pos="2880"/>
        <p:guide orient="horz" pos="3127"/>
        <p:guide pos="2160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054EF6-4CF2-4E15-B04F-0B15884A9D3E}" type="datetimeFigureOut">
              <a:rPr lang="ko-KR" altLang="en-US" smtClean="0"/>
              <a:pPr/>
              <a:t>2016-05-03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051050" y="744538"/>
            <a:ext cx="26955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06D46-E2AF-465F-BCE5-98CCF91CD3C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6520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45153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90306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35457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780610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25763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670916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3116069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561220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218229" y="225862"/>
            <a:ext cx="3855367" cy="305343"/>
          </a:xfrm>
          <a:prstGeom prst="rect">
            <a:avLst/>
          </a:prstGeom>
          <a:noFill/>
        </p:spPr>
        <p:txBody>
          <a:bodyPr wrap="square" lIns="89031" tIns="44515" rIns="89031" bIns="44515" rtlCol="0">
            <a:spAutoFit/>
          </a:bodyPr>
          <a:lstStyle/>
          <a:p>
            <a:r>
              <a:rPr lang="en-US" altLang="ko-KR" sz="700" dirty="0" err="1" smtClean="0"/>
              <a:t>ezStudio</a:t>
            </a:r>
            <a:r>
              <a:rPr lang="en-US" altLang="ko-KR" sz="700" dirty="0" smtClean="0"/>
              <a:t> EN3 – </a:t>
            </a:r>
            <a:r>
              <a:rPr lang="en-US" altLang="ko-KR" sz="700" dirty="0" err="1" smtClean="0"/>
              <a:t>Encoder+Modulator</a:t>
            </a:r>
            <a:endParaRPr lang="en-US" altLang="ko-KR" sz="700" dirty="0"/>
          </a:p>
          <a:p>
            <a:r>
              <a:rPr lang="en-US" altLang="ko-KR" sz="700" dirty="0"/>
              <a:t>Updated </a:t>
            </a:r>
            <a:r>
              <a:rPr lang="en-US" altLang="ko-KR" sz="700" dirty="0" smtClean="0"/>
              <a:t>Aug.</a:t>
            </a:r>
            <a:r>
              <a:rPr lang="en-US" altLang="ko-KR" sz="700" baseline="0" dirty="0" smtClean="0"/>
              <a:t> 2015</a:t>
            </a:r>
            <a:endParaRPr lang="ko-KR" altLang="ko-KR" sz="700" dirty="0"/>
          </a:p>
        </p:txBody>
      </p:sp>
      <p:pic>
        <p:nvPicPr>
          <p:cNvPr id="5" name="그림 4" descr="new_black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254625" y="250031"/>
            <a:ext cx="987425" cy="169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F4A80-8D8F-4211-BEF4-F55C54826D42}" type="datetime1">
              <a:rPr lang="ko-KR" altLang="en-US" smtClean="0"/>
              <a:pPr/>
              <a:t>2016-05-03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746467" y="361799"/>
            <a:ext cx="1473041" cy="7708572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27343" y="361799"/>
            <a:ext cx="4310009" cy="7708572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D4C0E-ADF3-47DE-9191-8B54623605E3}" type="datetime1">
              <a:rPr lang="ko-KR" altLang="en-US" smtClean="0"/>
              <a:pPr/>
              <a:t>2016-05-03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218229" y="301150"/>
            <a:ext cx="3855367" cy="197621"/>
          </a:xfrm>
          <a:prstGeom prst="rect">
            <a:avLst/>
          </a:prstGeom>
          <a:noFill/>
        </p:spPr>
        <p:txBody>
          <a:bodyPr wrap="square" lIns="89031" tIns="44515" rIns="89031" bIns="44515" rtlCol="0">
            <a:spAutoFit/>
          </a:bodyPr>
          <a:lstStyle/>
          <a:p>
            <a:r>
              <a:rPr lang="en-US" altLang="ko-KR" sz="700" dirty="0" err="1" smtClean="0"/>
              <a:t>ez</a:t>
            </a:r>
            <a:r>
              <a:rPr lang="en-US" altLang="ko-KR" sz="700" dirty="0" smtClean="0"/>
              <a:t>-Caster(EN3) – </a:t>
            </a:r>
            <a:r>
              <a:rPr lang="en-US" altLang="ko-KR" sz="700" dirty="0" err="1" smtClean="0"/>
              <a:t>Encoder+Modulator</a:t>
            </a:r>
            <a:endParaRPr lang="en-US" altLang="ko-KR" sz="700" dirty="0"/>
          </a:p>
        </p:txBody>
      </p:sp>
      <p:pic>
        <p:nvPicPr>
          <p:cNvPr id="3" name="Picture 3" descr="D:\회사자료\0.로고-증서\new_black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9535" y="301149"/>
            <a:ext cx="849087" cy="150575"/>
          </a:xfrm>
          <a:prstGeom prst="rect">
            <a:avLst/>
          </a:prstGeom>
          <a:noFill/>
        </p:spPr>
      </p:pic>
      <p:cxnSp>
        <p:nvCxnSpPr>
          <p:cNvPr id="6" name="직선 연결선 5"/>
          <p:cNvCxnSpPr/>
          <p:nvPr userDrawn="1"/>
        </p:nvCxnSpPr>
        <p:spPr>
          <a:xfrm>
            <a:off x="290972" y="527010"/>
            <a:ext cx="5964908" cy="0"/>
          </a:xfrm>
          <a:prstGeom prst="line">
            <a:avLst/>
          </a:prstGeom>
          <a:ln w="31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17156" y="5805480"/>
            <a:ext cx="5564823" cy="1794345"/>
          </a:xfrm>
        </p:spPr>
        <p:txBody>
          <a:bodyPr anchor="t"/>
          <a:lstStyle>
            <a:lvl1pPr algn="l">
              <a:defRPr sz="38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17156" y="3829192"/>
            <a:ext cx="5564823" cy="19762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4515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89030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354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806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257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709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160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612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778C7-15FF-4C0C-B130-EB2F5257E016}" type="datetime1">
              <a:rPr lang="ko-KR" altLang="en-US" smtClean="0"/>
              <a:pPr/>
              <a:t>2016-05-03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27343" y="2108044"/>
            <a:ext cx="2891525" cy="5962327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327983" y="2108044"/>
            <a:ext cx="2891525" cy="5962327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630E-C4F1-45A5-B4FC-B2ECEA578465}" type="datetime1">
              <a:rPr lang="ko-KR" altLang="en-US" smtClean="0"/>
              <a:pPr/>
              <a:t>2016-05-03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27344" y="2022299"/>
            <a:ext cx="2892662" cy="842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45153" indent="0">
              <a:buNone/>
              <a:defRPr sz="2000" b="1"/>
            </a:lvl2pPr>
            <a:lvl3pPr marL="890306" indent="0">
              <a:buNone/>
              <a:defRPr sz="1700" b="1"/>
            </a:lvl3pPr>
            <a:lvl4pPr marL="1335457" indent="0">
              <a:buNone/>
              <a:defRPr sz="1600" b="1"/>
            </a:lvl4pPr>
            <a:lvl5pPr marL="1780610" indent="0">
              <a:buNone/>
              <a:defRPr sz="1600" b="1"/>
            </a:lvl5pPr>
            <a:lvl6pPr marL="2225763" indent="0">
              <a:buNone/>
              <a:defRPr sz="1600" b="1"/>
            </a:lvl6pPr>
            <a:lvl7pPr marL="2670916" indent="0">
              <a:buNone/>
              <a:defRPr sz="1600" b="1"/>
            </a:lvl7pPr>
            <a:lvl8pPr marL="3116069" indent="0">
              <a:buNone/>
              <a:defRPr sz="1600" b="1"/>
            </a:lvl8pPr>
            <a:lvl9pPr marL="356122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27344" y="2865097"/>
            <a:ext cx="2892662" cy="520527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325709" y="2022299"/>
            <a:ext cx="2893798" cy="842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45153" indent="0">
              <a:buNone/>
              <a:defRPr sz="2000" b="1"/>
            </a:lvl2pPr>
            <a:lvl3pPr marL="890306" indent="0">
              <a:buNone/>
              <a:defRPr sz="1700" b="1"/>
            </a:lvl3pPr>
            <a:lvl4pPr marL="1335457" indent="0">
              <a:buNone/>
              <a:defRPr sz="1600" b="1"/>
            </a:lvl4pPr>
            <a:lvl5pPr marL="1780610" indent="0">
              <a:buNone/>
              <a:defRPr sz="1600" b="1"/>
            </a:lvl5pPr>
            <a:lvl6pPr marL="2225763" indent="0">
              <a:buNone/>
              <a:defRPr sz="1600" b="1"/>
            </a:lvl6pPr>
            <a:lvl7pPr marL="2670916" indent="0">
              <a:buNone/>
              <a:defRPr sz="1600" b="1"/>
            </a:lvl7pPr>
            <a:lvl8pPr marL="3116069" indent="0">
              <a:buNone/>
              <a:defRPr sz="1600" b="1"/>
            </a:lvl8pPr>
            <a:lvl9pPr marL="356122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325709" y="2865097"/>
            <a:ext cx="2893798" cy="520527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55B5-F4DE-4578-B7E1-E0008835FE85}" type="datetime1">
              <a:rPr lang="ko-KR" altLang="en-US" smtClean="0"/>
              <a:pPr/>
              <a:t>2016-05-03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4154A-0024-4F35-A1CE-2EE64D014BB7}" type="datetime1">
              <a:rPr lang="ko-KR" altLang="en-US" smtClean="0"/>
              <a:pPr/>
              <a:t>2016-05-03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5581F-471B-44C8-97E5-D053777B63BA}" type="datetime1">
              <a:rPr lang="ko-KR" altLang="en-US" smtClean="0"/>
              <a:pPr/>
              <a:t>2016-05-03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7344" y="359706"/>
            <a:ext cx="2153869" cy="15308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59637" y="359707"/>
            <a:ext cx="3659871" cy="7710664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27344" y="1890546"/>
            <a:ext cx="2153869" cy="6179825"/>
          </a:xfrm>
        </p:spPr>
        <p:txBody>
          <a:bodyPr/>
          <a:lstStyle>
            <a:lvl1pPr marL="0" indent="0">
              <a:buNone/>
              <a:defRPr sz="1400"/>
            </a:lvl1pPr>
            <a:lvl2pPr marL="445153" indent="0">
              <a:buNone/>
              <a:defRPr sz="1100"/>
            </a:lvl2pPr>
            <a:lvl3pPr marL="890306" indent="0">
              <a:buNone/>
              <a:defRPr sz="1000"/>
            </a:lvl3pPr>
            <a:lvl4pPr marL="1335457" indent="0">
              <a:buNone/>
              <a:defRPr sz="900"/>
            </a:lvl4pPr>
            <a:lvl5pPr marL="1780610" indent="0">
              <a:buNone/>
              <a:defRPr sz="900"/>
            </a:lvl5pPr>
            <a:lvl6pPr marL="2225763" indent="0">
              <a:buNone/>
              <a:defRPr sz="900"/>
            </a:lvl6pPr>
            <a:lvl7pPr marL="2670916" indent="0">
              <a:buNone/>
              <a:defRPr sz="900"/>
            </a:lvl7pPr>
            <a:lvl8pPr marL="3116069" indent="0">
              <a:buNone/>
              <a:defRPr sz="900"/>
            </a:lvl8pPr>
            <a:lvl9pPr marL="356122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B274-25EE-4A4B-AE27-042304A12691}" type="datetime1">
              <a:rPr lang="ko-KR" altLang="en-US" smtClean="0"/>
              <a:pPr/>
              <a:t>2016-05-03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3229" y="6324126"/>
            <a:ext cx="3928110" cy="74659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283229" y="807246"/>
            <a:ext cx="3928110" cy="5420678"/>
          </a:xfrm>
        </p:spPr>
        <p:txBody>
          <a:bodyPr/>
          <a:lstStyle>
            <a:lvl1pPr marL="0" indent="0">
              <a:buNone/>
              <a:defRPr sz="3100"/>
            </a:lvl1pPr>
            <a:lvl2pPr marL="445153" indent="0">
              <a:buNone/>
              <a:defRPr sz="2700"/>
            </a:lvl2pPr>
            <a:lvl3pPr marL="890306" indent="0">
              <a:buNone/>
              <a:defRPr sz="2400"/>
            </a:lvl3pPr>
            <a:lvl4pPr marL="1335457" indent="0">
              <a:buNone/>
              <a:defRPr sz="2000"/>
            </a:lvl4pPr>
            <a:lvl5pPr marL="1780610" indent="0">
              <a:buNone/>
              <a:defRPr sz="2000"/>
            </a:lvl5pPr>
            <a:lvl6pPr marL="2225763" indent="0">
              <a:buNone/>
              <a:defRPr sz="2000"/>
            </a:lvl6pPr>
            <a:lvl7pPr marL="2670916" indent="0">
              <a:buNone/>
              <a:defRPr sz="2000"/>
            </a:lvl7pPr>
            <a:lvl8pPr marL="3116069" indent="0">
              <a:buNone/>
              <a:defRPr sz="2000"/>
            </a:lvl8pPr>
            <a:lvl9pPr marL="356122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283229" y="7070725"/>
            <a:ext cx="3928110" cy="1060294"/>
          </a:xfrm>
        </p:spPr>
        <p:txBody>
          <a:bodyPr/>
          <a:lstStyle>
            <a:lvl1pPr marL="0" indent="0">
              <a:buNone/>
              <a:defRPr sz="1400"/>
            </a:lvl1pPr>
            <a:lvl2pPr marL="445153" indent="0">
              <a:buNone/>
              <a:defRPr sz="1100"/>
            </a:lvl2pPr>
            <a:lvl3pPr marL="890306" indent="0">
              <a:buNone/>
              <a:defRPr sz="1000"/>
            </a:lvl3pPr>
            <a:lvl4pPr marL="1335457" indent="0">
              <a:buNone/>
              <a:defRPr sz="900"/>
            </a:lvl4pPr>
            <a:lvl5pPr marL="1780610" indent="0">
              <a:buNone/>
              <a:defRPr sz="900"/>
            </a:lvl5pPr>
            <a:lvl6pPr marL="2225763" indent="0">
              <a:buNone/>
              <a:defRPr sz="900"/>
            </a:lvl6pPr>
            <a:lvl7pPr marL="2670916" indent="0">
              <a:buNone/>
              <a:defRPr sz="900"/>
            </a:lvl7pPr>
            <a:lvl8pPr marL="3116069" indent="0">
              <a:buNone/>
              <a:defRPr sz="900"/>
            </a:lvl8pPr>
            <a:lvl9pPr marL="356122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D3557-70CC-47E3-90DC-0772BF1EC391}" type="datetime1">
              <a:rPr lang="ko-KR" altLang="en-US" smtClean="0"/>
              <a:pPr/>
              <a:t>2016-05-03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27343" y="361798"/>
            <a:ext cx="5892165" cy="1505743"/>
          </a:xfrm>
          <a:prstGeom prst="rect">
            <a:avLst/>
          </a:prstGeom>
        </p:spPr>
        <p:txBody>
          <a:bodyPr vert="horz" lIns="89031" tIns="44515" rIns="89031" bIns="44515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27343" y="2108044"/>
            <a:ext cx="5892165" cy="5962327"/>
          </a:xfrm>
          <a:prstGeom prst="rect">
            <a:avLst/>
          </a:prstGeom>
        </p:spPr>
        <p:txBody>
          <a:bodyPr vert="horz" lIns="89031" tIns="44515" rIns="89031" bIns="44515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27343" y="837361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D7E29-FBEB-49FD-820D-71563A5F0DB7}" type="datetime1">
              <a:rPr lang="ko-KR" altLang="en-US" smtClean="0"/>
              <a:pPr/>
              <a:t>2016-05-03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236841" y="8373611"/>
            <a:ext cx="2073169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691910" y="837361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890306" rtl="0" eaLnBrk="1" latinLnBrk="1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3865" indent="-333865" algn="l" defTabSz="890306" rtl="0" eaLnBrk="1" latinLnBrk="1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23373" indent="-278220" algn="l" defTabSz="890306" rtl="0" eaLnBrk="1" latinLnBrk="1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12881" indent="-222576" algn="l" defTabSz="890306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58034" indent="-222576" algn="l" defTabSz="890306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03187" indent="-222576" algn="l" defTabSz="890306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48339" indent="-222576" algn="l" defTabSz="890306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893492" indent="-222576" algn="l" defTabSz="890306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338644" indent="-222576" algn="l" defTabSz="890306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783797" indent="-222576" algn="l" defTabSz="890306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45153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90306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35457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80610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25763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70916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116069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561220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01-업무관련\(1프로젝트)EN3\00-완료보고서\10.기구\디자인\EN3 FRO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855" y="631031"/>
            <a:ext cx="4077970" cy="42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01-업무관련\(1프로젝트)EN3\00-완료보고서\10.기구\디자인\EN3-RE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855" y="1123652"/>
            <a:ext cx="4077970" cy="421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636520"/>
              </p:ext>
            </p:extLst>
          </p:nvPr>
        </p:nvGraphicFramePr>
        <p:xfrm>
          <a:off x="497011" y="1940147"/>
          <a:ext cx="5595814" cy="505815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027709"/>
                <a:gridCol w="4568105"/>
              </a:tblGrid>
              <a:tr h="1524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latin typeface="+mn-lt"/>
                          <a:cs typeface="Ebrima" panose="02000000000000000000" pitchFamily="2" charset="0"/>
                        </a:rPr>
                        <a:t>타입</a:t>
                      </a:r>
                      <a:endParaRPr lang="ko-KR" altLang="en-US" sz="1000" b="1" dirty="0">
                        <a:latin typeface="+mn-lt"/>
                        <a:cs typeface="Ebrim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HD </a:t>
                      </a: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Encoder + 8VSB </a:t>
                      </a: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Modulator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+ IP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출력</a:t>
                      </a:r>
                      <a:r>
                        <a:rPr lang="en-US" altLang="ko-KR" sz="1000" b="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ea"/>
                          <a:ea typeface="+mn-ea"/>
                          <a:cs typeface="Ebrima" panose="02000000000000000000" pitchFamily="2" charset="0"/>
                        </a:rPr>
                        <a:t>(*</a:t>
                      </a:r>
                      <a:r>
                        <a:rPr lang="ko-KR" altLang="en-US" sz="1000" b="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ea"/>
                          <a:ea typeface="+mn-ea"/>
                          <a:cs typeface="Ebrima" panose="02000000000000000000" pitchFamily="2" charset="0"/>
                        </a:rPr>
                        <a:t>옵션</a:t>
                      </a:r>
                      <a:r>
                        <a:rPr lang="en-US" altLang="ko-KR" sz="1000" b="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ea"/>
                          <a:ea typeface="+mn-ea"/>
                          <a:cs typeface="Ebrima" panose="02000000000000000000" pitchFamily="2" charset="0"/>
                        </a:rPr>
                        <a:t>)</a:t>
                      </a:r>
                      <a:endParaRPr lang="ko-KR" altLang="en-US" sz="1000" b="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+mj-ea"/>
                        <a:ea typeface="+mj-ea"/>
                        <a:cs typeface="Ebrima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latin typeface="+mn-lt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입력</a:t>
                      </a:r>
                      <a:endParaRPr lang="ko-KR" altLang="en-US" sz="1000" b="1" dirty="0">
                        <a:latin typeface="+mn-lt"/>
                        <a:cs typeface="Ebrim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SD/HD-SDI, BNC 75Ω 1</a:t>
                      </a:r>
                      <a:r>
                        <a:rPr lang="ko-KR" altLang="en-US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개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HDMI 1.4a 1</a:t>
                      </a:r>
                      <a:r>
                        <a:rPr lang="ko-KR" altLang="en-US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개 </a:t>
                      </a: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(HDCP</a:t>
                      </a:r>
                      <a:r>
                        <a:rPr lang="en-US" altLang="ko-KR" sz="1000" b="0" baseline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 </a:t>
                      </a:r>
                      <a:r>
                        <a:rPr lang="ko-KR" altLang="en-US" sz="1000" b="0" baseline="0" dirty="0" err="1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미지원</a:t>
                      </a:r>
                      <a:r>
                        <a:rPr lang="en-US" altLang="ko-KR" sz="1000" b="0" baseline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)</a:t>
                      </a:r>
                      <a:endParaRPr lang="ko-KR" altLang="en-US" sz="1000" b="0" dirty="0" smtClean="0">
                        <a:latin typeface="+mj-ea"/>
                        <a:ea typeface="+mj-ea"/>
                        <a:cs typeface="Ebrima" panose="02000000000000000000" pitchFamily="2" charset="0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컴포넌트</a:t>
                      </a: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, </a:t>
                      </a:r>
                      <a:r>
                        <a:rPr lang="en-US" altLang="ko-KR" sz="1000" b="0" dirty="0" err="1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YCbCr</a:t>
                      </a: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, 170MHz 12</a:t>
                      </a:r>
                      <a:r>
                        <a:rPr lang="ko-KR" altLang="en-US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비트 </a:t>
                      </a: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ADC, RCA 3</a:t>
                      </a:r>
                      <a:r>
                        <a:rPr lang="ko-KR" altLang="en-US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개 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b="0" dirty="0" err="1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컴포지트</a:t>
                      </a: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, CVBS, 3D Comb Filter, RCA 1</a:t>
                      </a:r>
                      <a:r>
                        <a:rPr lang="ko-KR" altLang="en-US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개 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아날로그 스테레오 오디오 </a:t>
                      </a: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(</a:t>
                      </a:r>
                      <a:r>
                        <a:rPr lang="ko-KR" altLang="en-US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좌</a:t>
                      </a: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/</a:t>
                      </a:r>
                      <a:r>
                        <a:rPr lang="ko-KR" altLang="en-US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우</a:t>
                      </a: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), RCA 2</a:t>
                      </a:r>
                      <a:r>
                        <a:rPr lang="ko-KR" altLang="en-US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개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sz="1000" b="1" kern="12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비디오 해상도</a:t>
                      </a:r>
                      <a:endParaRPr lang="ko-KR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1920x1080 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@ 60p, 59.94p, interlaced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로 자동 </a:t>
                      </a:r>
                      <a:r>
                        <a:rPr 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변환</a:t>
                      </a:r>
                      <a:endParaRPr lang="en-US" altLang="ko-KR" sz="1000" kern="12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Ebrima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1920x1080 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@ 60i, </a:t>
                      </a: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59.94i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1280x720 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@ 60p, </a:t>
                      </a: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59.94p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720x480 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@ 59.94i (NTSC</a:t>
                      </a: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)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kern="0" dirty="0" smtClean="0">
                          <a:effectLst/>
                          <a:latin typeface="+mj-ea"/>
                          <a:ea typeface="+mj-ea"/>
                          <a:cs typeface="Arial"/>
                        </a:rPr>
                        <a:t>해상도 </a:t>
                      </a:r>
                      <a:r>
                        <a:rPr lang="ko-KR" altLang="en-US" sz="1000" kern="0" dirty="0" smtClean="0">
                          <a:effectLst/>
                          <a:latin typeface="+mj-ea"/>
                          <a:ea typeface="+mj-ea"/>
                          <a:cs typeface="Arial"/>
                        </a:rPr>
                        <a:t>수동</a:t>
                      </a:r>
                      <a:r>
                        <a:rPr lang="en-US" altLang="ko-KR" sz="1000" kern="0" dirty="0" smtClean="0">
                          <a:effectLst/>
                          <a:latin typeface="+mj-ea"/>
                          <a:ea typeface="+mj-ea"/>
                          <a:cs typeface="Arial"/>
                        </a:rPr>
                        <a:t>/</a:t>
                      </a:r>
                      <a:r>
                        <a:rPr lang="ko-KR" altLang="en-US" sz="1000" kern="0" dirty="0" smtClean="0">
                          <a:effectLst/>
                          <a:latin typeface="+mj-ea"/>
                          <a:ea typeface="+mj-ea"/>
                          <a:cs typeface="Arial"/>
                        </a:rPr>
                        <a:t>자동 </a:t>
                      </a:r>
                      <a:r>
                        <a:rPr lang="ko-KR" sz="1000" kern="0" dirty="0" smtClean="0">
                          <a:effectLst/>
                          <a:latin typeface="+mj-ea"/>
                          <a:ea typeface="+mj-ea"/>
                          <a:cs typeface="Arial"/>
                        </a:rPr>
                        <a:t>감지</a:t>
                      </a:r>
                      <a:r>
                        <a:rPr lang="en-US" altLang="ko-KR" sz="1000" kern="0" dirty="0" smtClean="0">
                          <a:effectLst/>
                          <a:latin typeface="+mj-ea"/>
                          <a:ea typeface="+mj-ea"/>
                          <a:cs typeface="Arial"/>
                        </a:rPr>
                        <a:t> </a:t>
                      </a:r>
                      <a:r>
                        <a:rPr lang="ko-KR" altLang="en-US" sz="1000" kern="0" dirty="0" smtClean="0">
                          <a:effectLst/>
                          <a:latin typeface="+mj-ea"/>
                          <a:ea typeface="+mj-ea"/>
                          <a:cs typeface="Arial"/>
                        </a:rPr>
                        <a:t>기능</a:t>
                      </a:r>
                      <a:endParaRPr lang="ko-KR" sz="1000" kern="1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1444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b="1" kern="10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TS </a:t>
                      </a:r>
                      <a:r>
                        <a:rPr lang="ko-KR" altLang="en-US" sz="1000" b="1" kern="10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다중화기</a:t>
                      </a:r>
                      <a:endParaRPr lang="en-US" altLang="ko-KR" sz="1000" b="1" kern="100" dirty="0" smtClean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altLang="en-US" sz="1000" b="1" kern="10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및 시스템</a:t>
                      </a:r>
                      <a:endParaRPr lang="ko-KR" sz="1000" b="1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시스템</a:t>
                      </a:r>
                      <a:r>
                        <a:rPr lang="ko-KR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지연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150ms, 200ms, 350ms,650ms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TS </a:t>
                      </a:r>
                      <a:r>
                        <a:rPr lang="ko-KR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비트</a:t>
                      </a:r>
                      <a:r>
                        <a:rPr lang="ko-KR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altLang="ko-KR" sz="1000" kern="1200" dirty="0" err="1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레이트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4.5~25 Mbps.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TS ID, PMT/PCR/Video</a:t>
                      </a:r>
                      <a:r>
                        <a:rPr lang="en-US" altLang="ko-KR" sz="1000" kern="1200" baseline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/Audio PID </a:t>
                      </a:r>
                      <a:r>
                        <a:rPr lang="ko-KR" altLang="en-US" sz="1000" kern="1200" baseline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편집 가능</a:t>
                      </a:r>
                      <a:r>
                        <a:rPr lang="en-US" altLang="ko-KR" sz="1000" kern="1200" baseline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.</a:t>
                      </a:r>
                      <a:endParaRPr lang="en-US" altLang="ko-KR" sz="1000" kern="12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Ebrim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비디오 인코더 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MPEG2, H.264 </a:t>
                      </a:r>
                      <a:r>
                        <a:rPr lang="ko-KR" alt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지원</a:t>
                      </a:r>
                      <a:endParaRPr lang="en-US" sz="1000" kern="12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Ebrima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MPEG2 HD / SD 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(</a:t>
                      </a: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MP@HL / MP@ML), 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Ebrima"/>
                        </a:rPr>
                        <a:t>H.264 HD /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바탕"/>
                        </a:rPr>
                        <a:t> SD (HP@L4 / HP@L3)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비트 </a:t>
                      </a:r>
                      <a:r>
                        <a:rPr lang="ko-KR" altLang="en-US" sz="1000" kern="1200" dirty="0" err="1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레이트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: (MPEG2) 5Mbps ~ 22 Mbps, (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H.264) </a:t>
                      </a: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3.5Mbps ~ 22Mbps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kern="100" dirty="0" smtClean="0">
                          <a:effectLst/>
                          <a:latin typeface="+mj-ea"/>
                          <a:ea typeface="+mj-ea"/>
                          <a:cs typeface="Times New Roman"/>
                        </a:rPr>
                        <a:t>Closed </a:t>
                      </a:r>
                      <a:r>
                        <a:rPr lang="en-US" altLang="ko-KR" sz="1000" kern="100" dirty="0" smtClean="0">
                          <a:effectLst/>
                          <a:latin typeface="+mj-ea"/>
                          <a:ea typeface="+mj-ea"/>
                          <a:cs typeface="Times New Roman"/>
                        </a:rPr>
                        <a:t>Caption </a:t>
                      </a:r>
                      <a:r>
                        <a:rPr lang="ko-KR" altLang="en-US" sz="1000" kern="100" dirty="0" smtClean="0">
                          <a:effectLst/>
                          <a:latin typeface="+mj-ea"/>
                          <a:ea typeface="+mj-ea"/>
                          <a:cs typeface="Times New Roman"/>
                        </a:rPr>
                        <a:t>지원</a:t>
                      </a:r>
                      <a:endParaRPr lang="ko-KR" sz="1000" kern="1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오디오 인코더 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MP1L2,</a:t>
                      </a:r>
                      <a:r>
                        <a:rPr lang="en-US" sz="1000" kern="1200" baseline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Dolby AC3, AAC-LC, HE-AACv2 (</a:t>
                      </a:r>
                      <a:r>
                        <a:rPr 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스테레오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)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비트</a:t>
                      </a:r>
                      <a:r>
                        <a:rPr 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kern="120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레이트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</a:t>
                      </a: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192~384 Kbps (HE-AACv2</a:t>
                      </a:r>
                      <a:r>
                        <a:rPr lang="ko-KR" alt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는 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32~96Kbps)</a:t>
                      </a:r>
                      <a:endParaRPr lang="en-US" sz="1000" kern="12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Ebrima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오디오</a:t>
                      </a:r>
                      <a:r>
                        <a:rPr 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샘플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kern="120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레이트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</a:t>
                      </a: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48KHz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오디오 </a:t>
                      </a:r>
                      <a:r>
                        <a:rPr lang="ko-KR" altLang="en-US" sz="1000" kern="1200" dirty="0" err="1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딜레이</a:t>
                      </a:r>
                      <a:r>
                        <a:rPr lang="ko-KR" alt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조절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(0~400ms)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오디오 볼륨 조절 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(100%~500%)</a:t>
                      </a:r>
                      <a:endParaRPr lang="ko-KR" sz="1000" kern="1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PSIP </a:t>
                      </a:r>
                      <a:r>
                        <a:rPr lang="ko-KR" sz="1000" b="1" kern="120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생성기</a:t>
                      </a:r>
                      <a:r>
                        <a:rPr lang="ko-KR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 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PSIP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MGT, TVCT 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생성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kern="120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활설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/</a:t>
                      </a:r>
                      <a:r>
                        <a:rPr 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비활성</a:t>
                      </a:r>
                      <a:endParaRPr lang="en-US" altLang="ko-KR" sz="1000" kern="12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바탕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Short 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name, major 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및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minor 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채널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넘버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설정</a:t>
                      </a:r>
                      <a:endParaRPr lang="ko-KR" sz="1000" kern="1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57460" y="631031"/>
            <a:ext cx="5382965" cy="678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err="1">
                <a:ea typeface="나눔고딕" pitchFamily="50" charset="-127"/>
              </a:rPr>
              <a:t>e</a:t>
            </a:r>
            <a:r>
              <a:rPr lang="en-US" altLang="ko-KR" sz="1050" b="1" dirty="0" err="1" smtClean="0">
                <a:ea typeface="나눔고딕" pitchFamily="50" charset="-127"/>
              </a:rPr>
              <a:t>z</a:t>
            </a:r>
            <a:r>
              <a:rPr lang="en-US" altLang="ko-KR" sz="1050" b="1" dirty="0" smtClean="0">
                <a:ea typeface="나눔고딕" pitchFamily="50" charset="-127"/>
              </a:rPr>
              <a:t>-Cater(EN3)</a:t>
            </a:r>
          </a:p>
          <a:p>
            <a:pPr marL="0" lvl="1">
              <a:lnSpc>
                <a:spcPct val="140000"/>
              </a:lnSpc>
            </a:pPr>
            <a:r>
              <a:rPr lang="ko-KR" altLang="en-US" sz="1050" b="1" dirty="0" smtClean="0">
                <a:ea typeface="나눔고딕" pitchFamily="50" charset="-127"/>
              </a:rPr>
              <a:t>제품 </a:t>
            </a:r>
            <a:r>
              <a:rPr lang="ko-KR" altLang="en-US" sz="1050" b="1" dirty="0" smtClean="0">
                <a:ea typeface="나눔고딕" pitchFamily="50" charset="-127"/>
              </a:rPr>
              <a:t>사양</a:t>
            </a: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(1/2)</a:t>
            </a:r>
            <a:endParaRPr lang="ko-KR" altLang="en-US" sz="1050" b="1" dirty="0" smtClean="0">
              <a:ea typeface="나눔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1325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01-업무관련\(1프로젝트)EN3\00-완료보고서\10.기구\디자인\EN3 FRO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855" y="631031"/>
            <a:ext cx="4077970" cy="42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01-업무관련\(1프로젝트)EN3\00-완료보고서\10.기구\디자인\EN3-RE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855" y="1123652"/>
            <a:ext cx="4077970" cy="421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087977"/>
              </p:ext>
            </p:extLst>
          </p:nvPr>
        </p:nvGraphicFramePr>
        <p:xfrm>
          <a:off x="497011" y="1926431"/>
          <a:ext cx="5595814" cy="4159378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027709"/>
                <a:gridCol w="4568105"/>
              </a:tblGrid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ASI </a:t>
                      </a:r>
                      <a:r>
                        <a:rPr lang="ko-KR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출력</a:t>
                      </a:r>
                      <a:r>
                        <a:rPr lang="ko-KR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 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커넥터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BNC 75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Ω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1</a:t>
                      </a:r>
                      <a:r>
                        <a:rPr lang="ko-KR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개</a:t>
                      </a:r>
                      <a:endParaRPr lang="en-US" altLang="ko-KR" sz="1000" b="0" kern="12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바탕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b="0" kern="1200" dirty="0" err="1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패킷</a:t>
                      </a:r>
                      <a:r>
                        <a:rPr lang="ko-KR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크기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188 </a:t>
                      </a:r>
                      <a:r>
                        <a:rPr lang="ko-KR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바이트</a:t>
                      </a:r>
                      <a:endParaRPr lang="en-US" altLang="ko-KR" sz="1000" b="0" kern="12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바탕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TS 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비트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b="0" kern="120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레이트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19.392Mbps</a:t>
                      </a:r>
                      <a:endParaRPr lang="ko-KR" sz="1000" b="0" kern="1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RF </a:t>
                      </a:r>
                      <a:r>
                        <a:rPr lang="ko-KR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출력</a:t>
                      </a:r>
                      <a:r>
                        <a:rPr lang="ko-KR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 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변조방식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ATSC(8VSB</a:t>
                      </a:r>
                      <a:r>
                        <a:rPr lang="en-US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)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커넥터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F-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타입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75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Ω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1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개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endParaRPr lang="en-US" altLang="ko-KR" sz="1000" b="0" kern="12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Ebrima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출력</a:t>
                      </a:r>
                      <a:r>
                        <a:rPr lang="ko-KR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레벨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: </a:t>
                      </a:r>
                      <a:r>
                        <a:rPr lang="en-US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+2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~-</a:t>
                      </a:r>
                      <a:r>
                        <a:rPr lang="en-US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18dBm(0.5dB 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step</a:t>
                      </a:r>
                      <a:r>
                        <a:rPr lang="en-US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)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중심</a:t>
                      </a:r>
                      <a:r>
                        <a:rPr lang="ko-KR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주파수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범위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40~999 </a:t>
                      </a:r>
                      <a:r>
                        <a:rPr lang="en-US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MHz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MER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36dB 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이상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endParaRPr lang="en-US" altLang="ko-KR" sz="1000" b="0" kern="12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Ebrima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b="0" kern="1200" dirty="0" err="1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스퓨리어스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60dBc (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출력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레벨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대비</a:t>
                      </a:r>
                      <a:r>
                        <a:rPr lang="en-US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)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b="0" kern="1200" dirty="0" err="1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페이즈</a:t>
                      </a:r>
                      <a:r>
                        <a:rPr lang="ko-KR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b="0" kern="120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노이즈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VHF 110dBc@20kHz, UHF 95dBc@20kHz</a:t>
                      </a:r>
                      <a:endParaRPr lang="ko-KR" sz="1000" b="0" kern="1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b="1" kern="10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IP</a:t>
                      </a:r>
                      <a:r>
                        <a:rPr lang="ko-KR" altLang="en-US" sz="1000" b="1" kern="10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출력</a:t>
                      </a:r>
                      <a:r>
                        <a:rPr lang="en-US" altLang="ko-KR" sz="1000" b="1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(*</a:t>
                      </a:r>
                      <a:r>
                        <a:rPr lang="ko-KR" altLang="en-US" sz="1000" b="1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옵션</a:t>
                      </a:r>
                      <a:r>
                        <a:rPr lang="en-US" altLang="ko-KR" sz="1000" b="1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)</a:t>
                      </a:r>
                      <a:endParaRPr lang="ko-KR" sz="1000" b="1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 err="1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이더넷</a:t>
                      </a:r>
                      <a:r>
                        <a:rPr lang="en-US" altLang="ko-KR" sz="1000" kern="10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 : 10/100Bast-T,</a:t>
                      </a:r>
                      <a:r>
                        <a:rPr lang="en-US" altLang="ko-KR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 half/full duplex</a:t>
                      </a: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kern="100" baseline="0" dirty="0" smtClean="0">
                          <a:effectLst/>
                          <a:latin typeface="+mn-lt"/>
                          <a:ea typeface="+mn-ea"/>
                          <a:cs typeface="Times New Roman"/>
                        </a:rPr>
                        <a:t>Maximum Transmission Unit  </a:t>
                      </a:r>
                      <a:r>
                        <a:rPr lang="en-US" altLang="ko-KR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:  1464~1472 MTU</a:t>
                      </a: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baseline="0" dirty="0" err="1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스트리밍</a:t>
                      </a:r>
                      <a:r>
                        <a:rPr lang="ko-KR" altLang="en-US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 프로토콜 </a:t>
                      </a:r>
                      <a:r>
                        <a:rPr lang="en-US" altLang="ko-KR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: MPEG2-TS/UDP</a:t>
                      </a: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전송 프로토콜</a:t>
                      </a:r>
                      <a:r>
                        <a:rPr lang="en-US" altLang="ko-KR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 : UDP, Unicast or Multicast</a:t>
                      </a: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IGMPv1, IGMPv2 </a:t>
                      </a:r>
                      <a:r>
                        <a:rPr lang="ko-KR" altLang="en-US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지원</a:t>
                      </a:r>
                      <a:endParaRPr lang="en-US" altLang="ko-KR" sz="1000" kern="100" baseline="0" dirty="0" smtClean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2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sz="1000" b="1" kern="1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관리 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kern="1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전면</a:t>
                      </a:r>
                      <a:r>
                        <a:rPr lang="ko-KR" sz="1000" kern="1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패널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4-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라인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텍스트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LCD, 6 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버튼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, 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상태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LED(RGB) </a:t>
                      </a:r>
                      <a:endParaRPr lang="en-US" sz="1000" kern="1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Ebrima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kern="1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후면 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USB 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포트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: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GUI, </a:t>
                      </a:r>
                      <a:r>
                        <a:rPr lang="ko-KR" sz="1000" kern="10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펌웨어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업데이트</a:t>
                      </a:r>
                      <a:endParaRPr lang="ko-KR" sz="1000" kern="1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sz="1000" b="1" kern="1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제원 및 사용환경 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kern="1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크기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44(H) X 483(W) X 240(D) (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커넥터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제외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) </a:t>
                      </a:r>
                      <a:endParaRPr lang="en-US" sz="1000" kern="1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Ebrima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kern="1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동작</a:t>
                      </a:r>
                      <a:r>
                        <a:rPr lang="ko-KR" sz="1000" kern="1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온도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0~45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℃ </a:t>
                      </a:r>
                      <a:endParaRPr lang="en-US" altLang="ko-KR" sz="1000" kern="1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Ebrima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kern="1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무게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2 Kg </a:t>
                      </a:r>
                      <a:endParaRPr lang="en-US" sz="1000" kern="1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Ebrima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kern="1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소비전력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최대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en-US" sz="1000" kern="1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25W </a:t>
                      </a:r>
                      <a:endParaRPr lang="ko-KR" sz="1000" kern="1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57460" y="631031"/>
            <a:ext cx="5382965" cy="678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err="1">
                <a:ea typeface="나눔고딕" pitchFamily="50" charset="-127"/>
              </a:rPr>
              <a:t>e</a:t>
            </a:r>
            <a:r>
              <a:rPr lang="en-US" altLang="ko-KR" sz="1050" b="1" dirty="0" err="1" smtClean="0">
                <a:ea typeface="나눔고딕" pitchFamily="50" charset="-127"/>
              </a:rPr>
              <a:t>z</a:t>
            </a:r>
            <a:r>
              <a:rPr lang="en-US" altLang="ko-KR" sz="1050" b="1" dirty="0" smtClean="0">
                <a:ea typeface="나눔고딕" pitchFamily="50" charset="-127"/>
              </a:rPr>
              <a:t>-Cater(EN3)</a:t>
            </a:r>
          </a:p>
          <a:p>
            <a:pPr marL="0" lvl="1">
              <a:lnSpc>
                <a:spcPct val="140000"/>
              </a:lnSpc>
            </a:pPr>
            <a:r>
              <a:rPr lang="ko-KR" altLang="en-US" sz="1050" b="1" dirty="0" smtClean="0">
                <a:ea typeface="나눔고딕" pitchFamily="50" charset="-127"/>
              </a:rPr>
              <a:t>제품 </a:t>
            </a:r>
            <a:r>
              <a:rPr lang="ko-KR" altLang="en-US" sz="1050" b="1" dirty="0" smtClean="0">
                <a:ea typeface="나눔고딕" pitchFamily="50" charset="-127"/>
              </a:rPr>
              <a:t>사양</a:t>
            </a: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(2/2)</a:t>
            </a:r>
            <a:endParaRPr lang="ko-KR" altLang="en-US" sz="1050" b="1" dirty="0" smtClean="0">
              <a:ea typeface="나눔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9926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headEnd type="triangle"/>
          <a:tailEnd type="oval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just">
          <a:lnSpc>
            <a:spcPct val="140000"/>
          </a:lnSpc>
          <a:defRPr sz="900" dirty="0" smtClean="0">
            <a:latin typeface="나눔고딕 Light" pitchFamily="50" charset="-127"/>
            <a:ea typeface="나눔고딕 Light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4608</TotalTime>
  <Words>396</Words>
  <Application>Microsoft Office PowerPoint</Application>
  <PresentationFormat>사용자 지정</PresentationFormat>
  <Paragraphs>65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bigidea</dc:creator>
  <cp:lastModifiedBy>tjdwns79</cp:lastModifiedBy>
  <cp:revision>651</cp:revision>
  <cp:lastPrinted>2014-10-01T10:26:57Z</cp:lastPrinted>
  <dcterms:created xsi:type="dcterms:W3CDTF">2014-01-22T06:06:11Z</dcterms:created>
  <dcterms:modified xsi:type="dcterms:W3CDTF">2016-05-03T02:57:01Z</dcterms:modified>
</cp:coreProperties>
</file>