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31" r:id="rId2"/>
    <p:sldId id="330" r:id="rId3"/>
  </p:sldIdLst>
  <p:sldSz cx="6546850" cy="9034463"/>
  <p:notesSz cx="6797675" cy="9926638"/>
  <p:defaultTextStyle>
    <a:defPPr>
      <a:defRPr lang="ko-KR"/>
    </a:defPPr>
    <a:lvl1pPr marL="0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45153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90306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35457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80610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225763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670916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116069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561220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46">
          <p15:clr>
            <a:srgbClr val="A4A3A4"/>
          </p15:clr>
        </p15:guide>
        <p15:guide id="2" pos="2063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33" autoAdjust="0"/>
    <p:restoredTop sz="94845" autoAdjust="0"/>
  </p:normalViewPr>
  <p:slideViewPr>
    <p:cSldViewPr>
      <p:cViewPr varScale="1">
        <p:scale>
          <a:sx n="87" d="100"/>
          <a:sy n="87" d="100"/>
        </p:scale>
        <p:origin x="-3414" y="-90"/>
      </p:cViewPr>
      <p:guideLst>
        <p:guide orient="horz" pos="2846"/>
        <p:guide pos="2063"/>
      </p:guideLst>
    </p:cSldViewPr>
  </p:slideViewPr>
  <p:outlineViewPr>
    <p:cViewPr>
      <p:scale>
        <a:sx n="33" d="100"/>
        <a:sy n="33" d="100"/>
      </p:scale>
      <p:origin x="0" y="3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954" y="-102"/>
      </p:cViewPr>
      <p:guideLst>
        <p:guide orient="horz" pos="2880"/>
        <p:guide orient="horz" pos="3127"/>
        <p:guide pos="216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54EF6-4CF2-4E15-B04F-0B15884A9D3E}" type="datetimeFigureOut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51050" y="744538"/>
            <a:ext cx="26955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06D46-E2AF-465F-BCE5-98CCF91CD3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6520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45153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90306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35457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80610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25763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670916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116069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561220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18229" y="225862"/>
            <a:ext cx="3855367" cy="305343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700" dirty="0" err="1" smtClean="0"/>
              <a:t>ezStudio</a:t>
            </a:r>
            <a:r>
              <a:rPr lang="en-US" altLang="ko-KR" sz="700" dirty="0" smtClean="0"/>
              <a:t> EN3 – </a:t>
            </a:r>
            <a:r>
              <a:rPr lang="en-US" altLang="ko-KR" sz="700" dirty="0" err="1" smtClean="0"/>
              <a:t>Encoder+Modulator</a:t>
            </a:r>
            <a:endParaRPr lang="en-US" altLang="ko-KR" sz="700" dirty="0"/>
          </a:p>
          <a:p>
            <a:r>
              <a:rPr lang="en-US" altLang="ko-KR" sz="700" dirty="0"/>
              <a:t>Updated </a:t>
            </a:r>
            <a:r>
              <a:rPr lang="en-US" altLang="ko-KR" sz="700" dirty="0" smtClean="0"/>
              <a:t>Aug.</a:t>
            </a:r>
            <a:r>
              <a:rPr lang="en-US" altLang="ko-KR" sz="700" baseline="0" dirty="0" smtClean="0"/>
              <a:t> 2015</a:t>
            </a:r>
            <a:endParaRPr lang="ko-KR" altLang="ko-KR" sz="700" dirty="0"/>
          </a:p>
        </p:txBody>
      </p:sp>
      <p:pic>
        <p:nvPicPr>
          <p:cNvPr id="5" name="그림 4" descr="new_black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254625" y="250031"/>
            <a:ext cx="987425" cy="169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F4A80-8D8F-4211-BEF4-F55C54826D42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746467" y="361799"/>
            <a:ext cx="1473041" cy="770857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27343" y="361799"/>
            <a:ext cx="4310009" cy="770857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D4C0E-ADF3-47DE-9191-8B54623605E3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18229" y="301150"/>
            <a:ext cx="3855367" cy="197621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700" dirty="0" err="1" smtClean="0"/>
              <a:t>ez</a:t>
            </a:r>
            <a:r>
              <a:rPr lang="en-US" altLang="ko-KR" sz="700" dirty="0" smtClean="0"/>
              <a:t>-Caster(EN3) – </a:t>
            </a:r>
            <a:r>
              <a:rPr lang="en-US" altLang="ko-KR" sz="700" dirty="0" err="1" smtClean="0"/>
              <a:t>Encoder+Modulator</a:t>
            </a:r>
            <a:endParaRPr lang="en-US" altLang="ko-KR" sz="700" dirty="0"/>
          </a:p>
        </p:txBody>
      </p:sp>
      <p:pic>
        <p:nvPicPr>
          <p:cNvPr id="3" name="Picture 3" descr="D:\회사자료\0.로고-증서\new_black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9535" y="301149"/>
            <a:ext cx="849087" cy="150575"/>
          </a:xfrm>
          <a:prstGeom prst="rect">
            <a:avLst/>
          </a:prstGeom>
          <a:noFill/>
        </p:spPr>
      </p:pic>
      <p:cxnSp>
        <p:nvCxnSpPr>
          <p:cNvPr id="6" name="직선 연결선 5"/>
          <p:cNvCxnSpPr/>
          <p:nvPr userDrawn="1"/>
        </p:nvCxnSpPr>
        <p:spPr>
          <a:xfrm>
            <a:off x="290972" y="527010"/>
            <a:ext cx="5964908" cy="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17156" y="5805480"/>
            <a:ext cx="5564823" cy="1794345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17156" y="3829192"/>
            <a:ext cx="5564823" cy="19762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451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903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54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0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0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160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1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78C7-15FF-4C0C-B130-EB2F5257E016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27343" y="2108044"/>
            <a:ext cx="2891525" cy="5962327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327983" y="2108044"/>
            <a:ext cx="2891525" cy="5962327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630E-C4F1-45A5-B4FC-B2ECEA578465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27344" y="2022299"/>
            <a:ext cx="2892662" cy="842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5153" indent="0">
              <a:buNone/>
              <a:defRPr sz="2000" b="1"/>
            </a:lvl2pPr>
            <a:lvl3pPr marL="890306" indent="0">
              <a:buNone/>
              <a:defRPr sz="1700" b="1"/>
            </a:lvl3pPr>
            <a:lvl4pPr marL="1335457" indent="0">
              <a:buNone/>
              <a:defRPr sz="1600" b="1"/>
            </a:lvl4pPr>
            <a:lvl5pPr marL="1780610" indent="0">
              <a:buNone/>
              <a:defRPr sz="1600" b="1"/>
            </a:lvl5pPr>
            <a:lvl6pPr marL="2225763" indent="0">
              <a:buNone/>
              <a:defRPr sz="1600" b="1"/>
            </a:lvl6pPr>
            <a:lvl7pPr marL="2670916" indent="0">
              <a:buNone/>
              <a:defRPr sz="1600" b="1"/>
            </a:lvl7pPr>
            <a:lvl8pPr marL="3116069" indent="0">
              <a:buNone/>
              <a:defRPr sz="1600" b="1"/>
            </a:lvl8pPr>
            <a:lvl9pPr marL="356122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27344" y="2865097"/>
            <a:ext cx="2892662" cy="520527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325709" y="2022299"/>
            <a:ext cx="2893798" cy="842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5153" indent="0">
              <a:buNone/>
              <a:defRPr sz="2000" b="1"/>
            </a:lvl2pPr>
            <a:lvl3pPr marL="890306" indent="0">
              <a:buNone/>
              <a:defRPr sz="1700" b="1"/>
            </a:lvl3pPr>
            <a:lvl4pPr marL="1335457" indent="0">
              <a:buNone/>
              <a:defRPr sz="1600" b="1"/>
            </a:lvl4pPr>
            <a:lvl5pPr marL="1780610" indent="0">
              <a:buNone/>
              <a:defRPr sz="1600" b="1"/>
            </a:lvl5pPr>
            <a:lvl6pPr marL="2225763" indent="0">
              <a:buNone/>
              <a:defRPr sz="1600" b="1"/>
            </a:lvl6pPr>
            <a:lvl7pPr marL="2670916" indent="0">
              <a:buNone/>
              <a:defRPr sz="1600" b="1"/>
            </a:lvl7pPr>
            <a:lvl8pPr marL="3116069" indent="0">
              <a:buNone/>
              <a:defRPr sz="1600" b="1"/>
            </a:lvl8pPr>
            <a:lvl9pPr marL="356122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325709" y="2865097"/>
            <a:ext cx="2893798" cy="520527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55B5-F4DE-4578-B7E1-E0008835FE85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4154A-0024-4F35-A1CE-2EE64D014BB7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5581F-471B-44C8-97E5-D053777B63BA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7344" y="359706"/>
            <a:ext cx="2153869" cy="15308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59637" y="359707"/>
            <a:ext cx="3659871" cy="7710664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27344" y="1890546"/>
            <a:ext cx="2153869" cy="6179825"/>
          </a:xfrm>
        </p:spPr>
        <p:txBody>
          <a:bodyPr/>
          <a:lstStyle>
            <a:lvl1pPr marL="0" indent="0">
              <a:buNone/>
              <a:defRPr sz="1400"/>
            </a:lvl1pPr>
            <a:lvl2pPr marL="445153" indent="0">
              <a:buNone/>
              <a:defRPr sz="1100"/>
            </a:lvl2pPr>
            <a:lvl3pPr marL="890306" indent="0">
              <a:buNone/>
              <a:defRPr sz="1000"/>
            </a:lvl3pPr>
            <a:lvl4pPr marL="1335457" indent="0">
              <a:buNone/>
              <a:defRPr sz="900"/>
            </a:lvl4pPr>
            <a:lvl5pPr marL="1780610" indent="0">
              <a:buNone/>
              <a:defRPr sz="900"/>
            </a:lvl5pPr>
            <a:lvl6pPr marL="2225763" indent="0">
              <a:buNone/>
              <a:defRPr sz="900"/>
            </a:lvl6pPr>
            <a:lvl7pPr marL="2670916" indent="0">
              <a:buNone/>
              <a:defRPr sz="900"/>
            </a:lvl7pPr>
            <a:lvl8pPr marL="3116069" indent="0">
              <a:buNone/>
              <a:defRPr sz="900"/>
            </a:lvl8pPr>
            <a:lvl9pPr marL="356122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B274-25EE-4A4B-AE27-042304A12691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3229" y="6324126"/>
            <a:ext cx="3928110" cy="7465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283229" y="807246"/>
            <a:ext cx="3928110" cy="5420678"/>
          </a:xfrm>
        </p:spPr>
        <p:txBody>
          <a:bodyPr/>
          <a:lstStyle>
            <a:lvl1pPr marL="0" indent="0">
              <a:buNone/>
              <a:defRPr sz="3100"/>
            </a:lvl1pPr>
            <a:lvl2pPr marL="445153" indent="0">
              <a:buNone/>
              <a:defRPr sz="2700"/>
            </a:lvl2pPr>
            <a:lvl3pPr marL="890306" indent="0">
              <a:buNone/>
              <a:defRPr sz="2400"/>
            </a:lvl3pPr>
            <a:lvl4pPr marL="1335457" indent="0">
              <a:buNone/>
              <a:defRPr sz="2000"/>
            </a:lvl4pPr>
            <a:lvl5pPr marL="1780610" indent="0">
              <a:buNone/>
              <a:defRPr sz="2000"/>
            </a:lvl5pPr>
            <a:lvl6pPr marL="2225763" indent="0">
              <a:buNone/>
              <a:defRPr sz="2000"/>
            </a:lvl6pPr>
            <a:lvl7pPr marL="2670916" indent="0">
              <a:buNone/>
              <a:defRPr sz="2000"/>
            </a:lvl7pPr>
            <a:lvl8pPr marL="3116069" indent="0">
              <a:buNone/>
              <a:defRPr sz="2000"/>
            </a:lvl8pPr>
            <a:lvl9pPr marL="356122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283229" y="7070725"/>
            <a:ext cx="3928110" cy="1060294"/>
          </a:xfrm>
        </p:spPr>
        <p:txBody>
          <a:bodyPr/>
          <a:lstStyle>
            <a:lvl1pPr marL="0" indent="0">
              <a:buNone/>
              <a:defRPr sz="1400"/>
            </a:lvl1pPr>
            <a:lvl2pPr marL="445153" indent="0">
              <a:buNone/>
              <a:defRPr sz="1100"/>
            </a:lvl2pPr>
            <a:lvl3pPr marL="890306" indent="0">
              <a:buNone/>
              <a:defRPr sz="1000"/>
            </a:lvl3pPr>
            <a:lvl4pPr marL="1335457" indent="0">
              <a:buNone/>
              <a:defRPr sz="900"/>
            </a:lvl4pPr>
            <a:lvl5pPr marL="1780610" indent="0">
              <a:buNone/>
              <a:defRPr sz="900"/>
            </a:lvl5pPr>
            <a:lvl6pPr marL="2225763" indent="0">
              <a:buNone/>
              <a:defRPr sz="900"/>
            </a:lvl6pPr>
            <a:lvl7pPr marL="2670916" indent="0">
              <a:buNone/>
              <a:defRPr sz="900"/>
            </a:lvl7pPr>
            <a:lvl8pPr marL="3116069" indent="0">
              <a:buNone/>
              <a:defRPr sz="900"/>
            </a:lvl8pPr>
            <a:lvl9pPr marL="356122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D3557-70CC-47E3-90DC-0772BF1EC391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27343" y="361798"/>
            <a:ext cx="5892165" cy="1505743"/>
          </a:xfrm>
          <a:prstGeom prst="rect">
            <a:avLst/>
          </a:prstGeom>
        </p:spPr>
        <p:txBody>
          <a:bodyPr vert="horz" lIns="89031" tIns="44515" rIns="89031" bIns="44515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27343" y="2108044"/>
            <a:ext cx="5892165" cy="5962327"/>
          </a:xfrm>
          <a:prstGeom prst="rect">
            <a:avLst/>
          </a:prstGeom>
        </p:spPr>
        <p:txBody>
          <a:bodyPr vert="horz" lIns="89031" tIns="44515" rIns="89031" bIns="44515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27343" y="837361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D7E29-FBEB-49FD-820D-71563A5F0DB7}" type="datetime1">
              <a:rPr lang="ko-KR" altLang="en-US" smtClean="0"/>
              <a:pPr/>
              <a:t>2016-05-16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36841" y="8373611"/>
            <a:ext cx="2073169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691910" y="837361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890306" rtl="0" eaLnBrk="1" latinLnBrk="1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3865" indent="-333865" algn="l" defTabSz="890306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3373" indent="-278220" algn="l" defTabSz="890306" rtl="0" eaLnBrk="1" latinLnBrk="1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12881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034" indent="-222576" algn="l" defTabSz="890306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3187" indent="-222576" algn="l" defTabSz="890306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48339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492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38644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783797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45153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90306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35457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80610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25763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70916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116069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61220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566" y="1128637"/>
            <a:ext cx="4070259" cy="41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45932"/>
              </p:ext>
            </p:extLst>
          </p:nvPr>
        </p:nvGraphicFramePr>
        <p:xfrm>
          <a:off x="497011" y="1987391"/>
          <a:ext cx="5595814" cy="50175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00014"/>
                <a:gridCol w="4495800"/>
              </a:tblGrid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Type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HD Encoder + 8VSB Modulator + IP Output</a:t>
                      </a:r>
                      <a:r>
                        <a:rPr lang="en-US" altLang="ko-KR" sz="1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(*option)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Inputs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SD/HD-SDI, BNC 75</a:t>
                      </a:r>
                      <a:r>
                        <a:rPr lang="el-GR" altLang="ko-KR" sz="1000" b="0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Ω 1</a:t>
                      </a:r>
                      <a:r>
                        <a:rPr lang="en-US" altLang="ko-KR" sz="1000" b="0" dirty="0" err="1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ea</a:t>
                      </a:r>
                      <a:endParaRPr lang="en-US" altLang="ko-KR" sz="1000" b="0" dirty="0" smtClean="0">
                        <a:latin typeface="+mn-lt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  <a:p>
                      <a:pPr marL="171450" indent="-171450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HDMI 1.4a </a:t>
                      </a:r>
                      <a:r>
                        <a:rPr lang="en-US" altLang="ko-KR" sz="1000" b="0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1ea (HDCP not supported)</a:t>
                      </a:r>
                      <a:endParaRPr lang="en-US" altLang="ko-KR" sz="1000" b="0" dirty="0" smtClean="0">
                        <a:latin typeface="+mn-lt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  <a:p>
                      <a:pPr marL="171450" indent="-171450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Component, </a:t>
                      </a:r>
                      <a:r>
                        <a:rPr lang="en-US" altLang="ko-KR" sz="1000" b="0" dirty="0" err="1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YCbCr</a:t>
                      </a:r>
                      <a:r>
                        <a:rPr lang="en-US" altLang="ko-KR" sz="1000" b="0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, 170MHz 12bit ADC, RCA 3ea</a:t>
                      </a:r>
                    </a:p>
                    <a:p>
                      <a:pPr marL="171450" indent="-171450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Composite, CVBS, 3D Comb Filter, RCA 1ea</a:t>
                      </a:r>
                    </a:p>
                    <a:p>
                      <a:pPr marL="171450" indent="-171450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Analog Stereo Audio (Left/Right), RCA 2ea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Video Resolutions</a:t>
                      </a:r>
                      <a:endParaRPr lang="ko-KR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890306" rtl="0" eaLnBrk="1" fontAlgn="auto" latinLnBrk="1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1920x1080 @ 60p, 59.94p Automatic Convert to interlaced format</a:t>
                      </a:r>
                    </a:p>
                    <a:p>
                      <a:pPr marL="171450" marR="0" lvl="0" indent="-171450" algn="l" defTabSz="890306" rtl="0" eaLnBrk="1" fontAlgn="auto" latinLnBrk="1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1920x1080 @ 60i, 59.94i</a:t>
                      </a:r>
                    </a:p>
                    <a:p>
                      <a:pPr marL="171450" marR="0" lvl="0" indent="-171450" algn="l" defTabSz="890306" rtl="0" eaLnBrk="1" fontAlgn="auto" latinLnBrk="1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1280x720 @ 60p, 59.94p</a:t>
                      </a:r>
                    </a:p>
                    <a:p>
                      <a:pPr marL="171450" marR="0" lvl="0" indent="-171450" algn="l" defTabSz="890306" rtl="0" eaLnBrk="1" fontAlgn="auto" latinLnBrk="1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720x480 @ 59.94i (NTSC)</a:t>
                      </a:r>
                    </a:p>
                    <a:p>
                      <a:pPr marL="171450" marR="0" lvl="0" indent="-171450" algn="l" defTabSz="890306" rtl="0" eaLnBrk="1" fontAlgn="auto" latinLnBrk="1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Resolution detect and automatic/manual change support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TS Mux &amp;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b="1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System</a:t>
                      </a:r>
                      <a:endParaRPr lang="ko-KR" sz="1000" b="1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System Delay: 150ms, 200ms, 350ms,650ms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TS Bit-rate: 4.5~25 Mbps.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Editable TS ID, PMT/PCR/Video</a:t>
                      </a:r>
                      <a:r>
                        <a:rPr lang="en-US" altLang="ko-KR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/Audio PID.</a:t>
                      </a:r>
                      <a:endParaRPr lang="en-US" altLang="ko-KR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n-ea"/>
                        <a:cs typeface="Ebrim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Video Encoder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MPEG2, H.264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MPEG2 HD/SD (MP@HL/MP@ML), H.264 HD/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바탕"/>
                        </a:rPr>
                        <a:t>SD (HP@L4/HP@L3)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Bit Rate: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(MPEG2) 5Mbps ~ 22 Mbps, (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바탕"/>
                        </a:rPr>
                        <a:t>H.264)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3.5Mbps ~ 22Mbps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Closed</a:t>
                      </a:r>
                      <a:r>
                        <a:rPr lang="en-US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 Caption Support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맑은 고딕"/>
                        <a:cs typeface="Ebrim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Audio Encoder</a:t>
                      </a:r>
                      <a:endParaRPr lang="ko-KR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890306" rtl="0" eaLnBrk="1" fontAlgn="auto" latinLnBrk="1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Ebrima"/>
                        </a:rPr>
                        <a:t>MP1L2, Dolby AC3, AAC-LC, HE-AACv2 (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Ebrima"/>
                        </a:rPr>
                        <a:t>Stereo)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바탕"/>
                        </a:rPr>
                        <a:t>Bit-rate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: 192~384 Kbps (HE-AACv2</a:t>
                      </a: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는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32~96Kbps)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바탕"/>
                        </a:rPr>
                        <a:t>Sample Rate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: 48KHz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Audio Delay: 0~400ms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Volume</a:t>
                      </a:r>
                      <a:r>
                        <a:rPr lang="en-US" altLang="ko-KR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 Control:</a:t>
                      </a: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100%~500%</a:t>
                      </a:r>
                      <a:endParaRPr lang="ko-KR" altLang="ko-KR" sz="1000" kern="10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PSIP </a:t>
                      </a:r>
                      <a:r>
                        <a:rPr lang="en-US" sz="1000" b="1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Generator</a:t>
                      </a:r>
                      <a:endParaRPr lang="ko-KR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 indent="-21590" algn="just" latinLnBrk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MGT, TVCT Generation Enable/Disable</a:t>
                      </a:r>
                    </a:p>
                    <a:p>
                      <a:pPr marL="72390" indent="-21590" algn="just" latinLnBrk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/>
                          <a:cs typeface="Ebrima"/>
                        </a:rPr>
                        <a:t>Short name, major and minor channel number setting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57460" y="631031"/>
            <a:ext cx="5382965" cy="67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err="1" smtClean="0">
                <a:ea typeface="나눔고딕" pitchFamily="50" charset="-127"/>
              </a:rPr>
              <a:t>ez</a:t>
            </a:r>
            <a:r>
              <a:rPr lang="en-US" altLang="ko-KR" sz="1050" b="1" dirty="0" smtClean="0">
                <a:ea typeface="나눔고딕" pitchFamily="50" charset="-127"/>
              </a:rPr>
              <a:t>-Caster(EN3)</a:t>
            </a:r>
          </a:p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Specification</a:t>
            </a:r>
          </a:p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(1/2)</a:t>
            </a:r>
            <a:endParaRPr lang="ko-KR" altLang="en-US" sz="1050" b="1" dirty="0" smtClean="0">
              <a:ea typeface="나눔고딕" pitchFamily="50" charset="-127"/>
            </a:endParaRPr>
          </a:p>
        </p:txBody>
      </p:sp>
      <p:pic>
        <p:nvPicPr>
          <p:cNvPr id="7" name="Picture 2" descr="D:\01-업무관련\(1프로젝트)EN3\00-완료보고서\10.기구\디자인\EN3 FRO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55" y="631031"/>
            <a:ext cx="4077970" cy="42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77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351925"/>
              </p:ext>
            </p:extLst>
          </p:nvPr>
        </p:nvGraphicFramePr>
        <p:xfrm>
          <a:off x="497011" y="1987391"/>
          <a:ext cx="5595814" cy="41910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00014"/>
                <a:gridCol w="4495800"/>
              </a:tblGrid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ASI </a:t>
                      </a: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Output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Connector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BNC 75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Ω 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1ea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Packet Size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188 Bytes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TS 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Bit Rate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19.392Mbps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RF </a:t>
                      </a: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Output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Modulation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ATSC(8VSB)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Connector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F-Type 75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Ω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 1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ea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Output Level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 : +2~-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18dBm 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(0.5dB Step)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Center Frequency Range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40~999 MHz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MER: &gt;36dB 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Spurious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60dBc (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Relative to Output Level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)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Phase Noise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VHF 110dBc@20kHz, UHF 95dBc@20kHz</a:t>
                      </a:r>
                      <a:endParaRPr lang="ko-KR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IP Output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b="1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(*Option)</a:t>
                      </a:r>
                      <a:endParaRPr lang="ko-KR" sz="1000" b="1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Ethernet : 10/100Bast-T,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half/full duplex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kern="100" baseline="0" dirty="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Maximum Transmission Unit  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:  1464~1472 MTU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Streaming Protocol</a:t>
                      </a:r>
                      <a:r>
                        <a:rPr lang="ko-KR" altLang="en-US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: MPEG2-TS/UDP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Transport</a:t>
                      </a:r>
                      <a:r>
                        <a:rPr lang="ko-KR" altLang="en-US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Protocol : UDP, Unicast or Multicast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IGMPv1, IGMPv2 support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Management</a:t>
                      </a:r>
                      <a:endParaRPr lang="ko-KR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Front Panel</a:t>
                      </a: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4-line text LCD, 6 buttons, </a:t>
                      </a: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Status</a:t>
                      </a: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 LED(RGB) </a:t>
                      </a:r>
                      <a:endParaRPr lang="ko-KR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Rear USB Port: GUI, </a:t>
                      </a: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Firmware Update</a:t>
                      </a:r>
                      <a:endParaRPr lang="ko-KR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Physical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Dimension: 44(H) X 483(W) X 240(D) (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excluding connectors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)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Operation Temperature: 0~45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℃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Weight: 2 Kg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Power Consumption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: </a:t>
                      </a:r>
                      <a:r>
                        <a:rPr lang="en-US" sz="1000" kern="1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25W(max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.)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57460" y="631031"/>
            <a:ext cx="5382965" cy="67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err="1" smtClean="0">
                <a:ea typeface="나눔고딕" pitchFamily="50" charset="-127"/>
              </a:rPr>
              <a:t>ez</a:t>
            </a:r>
            <a:r>
              <a:rPr lang="en-US" altLang="ko-KR" sz="1050" b="1" dirty="0" smtClean="0">
                <a:ea typeface="나눔고딕" pitchFamily="50" charset="-127"/>
              </a:rPr>
              <a:t>-Caster(EN3)</a:t>
            </a:r>
          </a:p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Specification</a:t>
            </a:r>
          </a:p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(2/2)</a:t>
            </a:r>
            <a:endParaRPr lang="ko-KR" altLang="en-US" sz="1050" b="1" dirty="0" smtClean="0">
              <a:ea typeface="나눔고딕" pitchFamily="50" charset="-127"/>
            </a:endParaRPr>
          </a:p>
        </p:txBody>
      </p:sp>
      <p:pic>
        <p:nvPicPr>
          <p:cNvPr id="7" name="Picture 2" descr="D:\01-업무관련\(1프로젝트)EN3\00-완료보고서\10.기구\디자인\EN3 FRO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55" y="631031"/>
            <a:ext cx="4077970" cy="42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566" y="1128637"/>
            <a:ext cx="4070259" cy="41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458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headEnd type="triangle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40000"/>
          </a:lnSpc>
          <a:defRPr sz="900" dirty="0" smtClean="0">
            <a:latin typeface="나눔고딕 Light" pitchFamily="50" charset="-127"/>
            <a:ea typeface="나눔고딕 Light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4530</TotalTime>
  <Words>367</Words>
  <Application>Microsoft Office PowerPoint</Application>
  <PresentationFormat>사용자 지정</PresentationFormat>
  <Paragraphs>66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bigidea</dc:creator>
  <cp:lastModifiedBy>tjdwns79</cp:lastModifiedBy>
  <cp:revision>649</cp:revision>
  <cp:lastPrinted>2014-10-01T10:26:57Z</cp:lastPrinted>
  <dcterms:created xsi:type="dcterms:W3CDTF">2014-01-22T06:06:11Z</dcterms:created>
  <dcterms:modified xsi:type="dcterms:W3CDTF">2016-05-16T05:38:37Z</dcterms:modified>
</cp:coreProperties>
</file>